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1" roundtripDataSignature="AMtx7mh+XasI63eDizbMUFZK7HL2Qo3i8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21" Type="http://customschemas.google.com/relationships/presentationmetadata" Target="meta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eab68856bc_0_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eab68856bc_0_1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ec52ac0251_1_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g3ec52ac0251_1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ec52ac0251_1_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g3ec52ac0251_1_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ec52ac0251_1_1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g3ec52ac0251_1_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titolo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5"/>
          <p:cNvSpPr txBox="1"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1" name="Google Shape;11;p15"/>
          <p:cNvSpPr txBox="1"/>
          <p:nvPr>
            <p:ph idx="1" type="body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>
                <a:solidFill>
                  <a:srgbClr val="888888"/>
                </a:solidFill>
              </a:defRPr>
            </a:lvl1pPr>
            <a:lvl2pPr indent="-228600" lvl="1" marL="91440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>
                <a:solidFill>
                  <a:srgbClr val="888888"/>
                </a:solidFill>
              </a:defRPr>
            </a:lvl2pPr>
            <a:lvl3pPr indent="-228600" lvl="2" marL="137160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>
                <a:solidFill>
                  <a:srgbClr val="888888"/>
                </a:solidFill>
              </a:defRPr>
            </a:lvl3pPr>
            <a:lvl4pPr indent="-228600" lvl="3" marL="182880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>
                <a:solidFill>
                  <a:srgbClr val="888888"/>
                </a:solidFill>
              </a:defRPr>
            </a:lvl4pPr>
            <a:lvl5pPr indent="-228600" lvl="4" marL="228600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>
                <a:solidFill>
                  <a:srgbClr val="888888"/>
                </a:solidFill>
              </a:defRPr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" name="Google Shape;12;p15"/>
          <p:cNvSpPr txBox="1"/>
          <p:nvPr>
            <p:ph idx="12" type="sldNum"/>
          </p:nvPr>
        </p:nvSpPr>
        <p:spPr>
          <a:xfrm>
            <a:off x="8428179" y="6414761"/>
            <a:ext cx="258622" cy="2483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o">
  <p:cSld name="Vuoto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4"/>
          <p:cNvSpPr txBox="1"/>
          <p:nvPr>
            <p:ph idx="12" type="sldNum"/>
          </p:nvPr>
        </p:nvSpPr>
        <p:spPr>
          <a:xfrm>
            <a:off x="8428179" y="6414761"/>
            <a:ext cx="258622" cy="2483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onfronto">
  <p:cSld name="1_Confronto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5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50" name="Google Shape;50;p25"/>
          <p:cNvSpPr txBox="1"/>
          <p:nvPr>
            <p:ph idx="1" type="body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1" sz="2400"/>
            </a:lvl2pPr>
            <a:lvl3pPr indent="-228600" lvl="2" marL="1371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1" sz="2400"/>
            </a:lvl3pPr>
            <a:lvl4pPr indent="-228600" lvl="3" marL="1828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1" sz="2400"/>
            </a:lvl4pPr>
            <a:lvl5pPr indent="-228600" lvl="4" marL="22860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1" sz="2400"/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25"/>
          <p:cNvSpPr txBox="1"/>
          <p:nvPr>
            <p:ph idx="2" type="body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" name="Google Shape;52;p25"/>
          <p:cNvSpPr txBox="1"/>
          <p:nvPr>
            <p:ph idx="12" type="sldNum"/>
          </p:nvPr>
        </p:nvSpPr>
        <p:spPr>
          <a:xfrm>
            <a:off x="8428179" y="6414761"/>
            <a:ext cx="258622" cy="2483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sfondo">
  <p:cSld name="Solo sfondo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1" id="54" name="Google Shape;54;p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3532" y="0"/>
            <a:ext cx="9100468" cy="6880325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26"/>
          <p:cNvSpPr txBox="1"/>
          <p:nvPr>
            <p:ph idx="12" type="sldNum"/>
          </p:nvPr>
        </p:nvSpPr>
        <p:spPr>
          <a:xfrm>
            <a:off x="7623562" y="6356820"/>
            <a:ext cx="297231" cy="286912"/>
          </a:xfrm>
          <a:prstGeom prst="rect">
            <a:avLst/>
          </a:prstGeom>
          <a:noFill/>
          <a:ln>
            <a:noFill/>
          </a:ln>
        </p:spPr>
        <p:txBody>
          <a:bodyPr anchorCtr="0" anchor="t" bIns="65000" lIns="65000" spcFirstLastPara="1" rIns="65000" wrap="square" tIns="650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 b="0" i="0" u="none" cap="none" strike="noStrike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contenuto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6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5" name="Google Shape;15;p1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" name="Google Shape;16;p16"/>
          <p:cNvSpPr txBox="1"/>
          <p:nvPr>
            <p:ph idx="12" type="sldNum"/>
          </p:nvPr>
        </p:nvSpPr>
        <p:spPr>
          <a:xfrm>
            <a:off x="8428179" y="6414761"/>
            <a:ext cx="258622" cy="2483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titolo">
  <p:cSld name="Diapositiva titolo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7"/>
          <p:cNvSpPr txBox="1"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9" name="Google Shape;19;p17"/>
          <p:cNvSpPr txBox="1"/>
          <p:nvPr>
            <p:ph idx="1" type="body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>
                <a:solidFill>
                  <a:srgbClr val="888888"/>
                </a:solidFill>
              </a:defRPr>
            </a:lvl1pPr>
            <a:lvl2pPr indent="-228600" lvl="1" marL="91440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>
                <a:solidFill>
                  <a:srgbClr val="888888"/>
                </a:solidFill>
              </a:defRPr>
            </a:lvl2pPr>
            <a:lvl3pPr indent="-228600" lvl="2" marL="137160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>
                <a:solidFill>
                  <a:srgbClr val="888888"/>
                </a:solidFill>
              </a:defRPr>
            </a:lvl3pPr>
            <a:lvl4pPr indent="-228600" lvl="3" marL="182880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>
                <a:solidFill>
                  <a:srgbClr val="888888"/>
                </a:solidFill>
              </a:defRPr>
            </a:lvl4pPr>
            <a:lvl5pPr indent="-228600" lvl="4" marL="228600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>
                <a:solidFill>
                  <a:srgbClr val="888888"/>
                </a:solidFill>
              </a:defRPr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7"/>
          <p:cNvSpPr txBox="1"/>
          <p:nvPr>
            <p:ph idx="12" type="sldNum"/>
          </p:nvPr>
        </p:nvSpPr>
        <p:spPr>
          <a:xfrm>
            <a:off x="8428181" y="6414762"/>
            <a:ext cx="258620" cy="248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stazione sezione">
  <p:cSld name="Intestazione sezion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8"/>
          <p:cNvSpPr txBox="1"/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Calibri"/>
              <a:buNone/>
              <a:defRPr b="1" sz="4000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3" name="Google Shape;23;p18"/>
          <p:cNvSpPr txBox="1"/>
          <p:nvPr>
            <p:ph idx="1" type="body"/>
          </p:nvPr>
        </p:nvSpPr>
        <p:spPr>
          <a:xfrm>
            <a:off x="722312" y="2906713"/>
            <a:ext cx="7772401" cy="150018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Calibri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Calibri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Calibri"/>
              <a:buNone/>
              <a:defRPr sz="20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Calibri"/>
              <a:buNone/>
              <a:defRPr sz="20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Calibri"/>
              <a:buNone/>
              <a:defRPr sz="2000">
                <a:solidFill>
                  <a:srgbClr val="888888"/>
                </a:solidFill>
              </a:defRPr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8"/>
          <p:cNvSpPr txBox="1"/>
          <p:nvPr>
            <p:ph idx="12" type="sldNum"/>
          </p:nvPr>
        </p:nvSpPr>
        <p:spPr>
          <a:xfrm>
            <a:off x="8428179" y="6414761"/>
            <a:ext cx="258622" cy="2483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e contenuti">
  <p:cSld name="Due contenuti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9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7" name="Google Shape;27;p19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 sz="2800"/>
            </a:lvl1pPr>
            <a:lvl2pPr indent="-4064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–"/>
              <a:defRPr sz="2800"/>
            </a:lvl2pPr>
            <a:lvl3pPr indent="-4064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 sz="2800"/>
            </a:lvl3pPr>
            <a:lvl4pPr indent="-4064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–"/>
              <a:defRPr sz="2800"/>
            </a:lvl4pPr>
            <a:lvl5pPr indent="-4064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Char char="»"/>
              <a:defRPr sz="2800"/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19"/>
          <p:cNvSpPr txBox="1"/>
          <p:nvPr>
            <p:ph idx="12" type="sldNum"/>
          </p:nvPr>
        </p:nvSpPr>
        <p:spPr>
          <a:xfrm>
            <a:off x="8428179" y="6414761"/>
            <a:ext cx="258622" cy="2483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fronto">
  <p:cSld name="Confronto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0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1" name="Google Shape;31;p20"/>
          <p:cNvSpPr txBox="1"/>
          <p:nvPr>
            <p:ph idx="1" type="body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1" sz="2400"/>
            </a:lvl2pPr>
            <a:lvl3pPr indent="-22860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1" sz="2400"/>
            </a:lvl3pPr>
            <a:lvl4pPr indent="-228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1" sz="2400"/>
            </a:lvl4pPr>
            <a:lvl5pPr indent="-228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1" sz="2400"/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20"/>
          <p:cNvSpPr txBox="1"/>
          <p:nvPr>
            <p:ph idx="2" type="body"/>
          </p:nvPr>
        </p:nvSpPr>
        <p:spPr>
          <a:xfrm>
            <a:off x="4645025" y="1535111"/>
            <a:ext cx="4041775" cy="6397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20"/>
          <p:cNvSpPr txBox="1"/>
          <p:nvPr>
            <p:ph idx="12" type="sldNum"/>
          </p:nvPr>
        </p:nvSpPr>
        <p:spPr>
          <a:xfrm>
            <a:off x="8428179" y="6414761"/>
            <a:ext cx="258622" cy="2483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a">
  <p:cSld name="Vuota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1"/>
          <p:cNvSpPr txBox="1"/>
          <p:nvPr>
            <p:ph idx="12" type="sldNum"/>
          </p:nvPr>
        </p:nvSpPr>
        <p:spPr>
          <a:xfrm>
            <a:off x="8428179" y="6414761"/>
            <a:ext cx="258622" cy="2483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to con didascalia">
  <p:cSld name="Contenuto con didascalia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2"/>
          <p:cNvSpPr txBox="1"/>
          <p:nvPr>
            <p:ph type="title"/>
          </p:nvPr>
        </p:nvSpPr>
        <p:spPr>
          <a:xfrm>
            <a:off x="457200" y="273050"/>
            <a:ext cx="3008315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  <a:defRPr b="1"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8" name="Google Shape;38;p22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" name="Google Shape;39;p22"/>
          <p:cNvSpPr txBox="1"/>
          <p:nvPr>
            <p:ph idx="2" type="body"/>
          </p:nvPr>
        </p:nvSpPr>
        <p:spPr>
          <a:xfrm>
            <a:off x="457198" y="1435100"/>
            <a:ext cx="3008316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22"/>
          <p:cNvSpPr txBox="1"/>
          <p:nvPr>
            <p:ph idx="12" type="sldNum"/>
          </p:nvPr>
        </p:nvSpPr>
        <p:spPr>
          <a:xfrm>
            <a:off x="8428179" y="6414761"/>
            <a:ext cx="258622" cy="2483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magine con didascalia">
  <p:cSld name="Immagine con didascalia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3"/>
          <p:cNvSpPr txBox="1"/>
          <p:nvPr>
            <p:ph type="title"/>
          </p:nvPr>
        </p:nvSpPr>
        <p:spPr>
          <a:xfrm>
            <a:off x="1792288" y="4800600"/>
            <a:ext cx="5486402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  <a:defRPr b="1"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43" name="Google Shape;43;p23"/>
          <p:cNvSpPr/>
          <p:nvPr>
            <p:ph idx="2" type="pic"/>
          </p:nvPr>
        </p:nvSpPr>
        <p:spPr>
          <a:xfrm>
            <a:off x="1792288" y="612775"/>
            <a:ext cx="5486402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4" name="Google Shape;44;p23"/>
          <p:cNvSpPr txBox="1"/>
          <p:nvPr>
            <p:ph idx="1" type="body"/>
          </p:nvPr>
        </p:nvSpPr>
        <p:spPr>
          <a:xfrm>
            <a:off x="1792288" y="5367337"/>
            <a:ext cx="5486402" cy="8048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/>
            </a:lvl2pPr>
            <a:lvl3pPr indent="-228600" lvl="2" marL="1371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/>
            </a:lvl3pPr>
            <a:lvl4pPr indent="-228600" lvl="3" marL="18288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/>
            </a:lvl4pPr>
            <a:lvl5pPr indent="-228600" lvl="4" marL="22860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  <a:defRPr sz="1400"/>
            </a:lvl5pPr>
            <a:lvl6pPr indent="-342900" lvl="5" marL="2743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23"/>
          <p:cNvSpPr txBox="1"/>
          <p:nvPr>
            <p:ph idx="12" type="sldNum"/>
          </p:nvPr>
        </p:nvSpPr>
        <p:spPr>
          <a:xfrm>
            <a:off x="8428179" y="6414761"/>
            <a:ext cx="258622" cy="2483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4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p1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318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–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31800" lvl="2" marL="13716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31800" lvl="3" marL="18288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–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31800" lvl="4" marL="22860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»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431800" lvl="5" marL="2743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31800" lvl="6" marL="3200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31800" lvl="7" marL="36576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31800" lvl="8" marL="41148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4"/>
          <p:cNvSpPr txBox="1"/>
          <p:nvPr>
            <p:ph idx="12" type="sldNum"/>
          </p:nvPr>
        </p:nvSpPr>
        <p:spPr>
          <a:xfrm>
            <a:off x="8428179" y="6414761"/>
            <a:ext cx="258622" cy="2483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Relationship Id="rId4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.jpg"/><Relationship Id="rId4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igliora l’aspetto come immagine" id="61" name="Google Shape;61;p1"/>
          <p:cNvPicPr preferRelativeResize="0"/>
          <p:nvPr/>
        </p:nvPicPr>
        <p:blipFill rotWithShape="1">
          <a:blip r:embed="rId3">
            <a:alphaModFix/>
          </a:blip>
          <a:srcRect b="11255" l="6849" r="2431" t="-4504"/>
          <a:stretch/>
        </p:blipFill>
        <p:spPr>
          <a:xfrm>
            <a:off x="0" y="1298804"/>
            <a:ext cx="9144001" cy="5122622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"/>
          <p:cNvSpPr/>
          <p:nvPr/>
        </p:nvSpPr>
        <p:spPr>
          <a:xfrm>
            <a:off x="0" y="1167650"/>
            <a:ext cx="9144000" cy="2304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3" name="Google Shape;63;p1" title="Tuttoscuola_logo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7550" y="1015175"/>
            <a:ext cx="8888899" cy="188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solidFill>
            <a:srgbClr val="338096"/>
          </a:solidFill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b="1" lang="it-IT">
                <a:solidFill>
                  <a:schemeClr val="lt1"/>
                </a:solidFill>
              </a:rPr>
              <a:t>3+3 webinar per prepararsi</a:t>
            </a:r>
            <a:endParaRPr b="1"/>
          </a:p>
        </p:txBody>
      </p:sp>
      <p:sp>
        <p:nvSpPr>
          <p:cNvPr id="127" name="Google Shape;127;p6"/>
          <p:cNvSpPr txBox="1"/>
          <p:nvPr>
            <p:ph idx="1" type="body"/>
          </p:nvPr>
        </p:nvSpPr>
        <p:spPr>
          <a:xfrm>
            <a:off x="238125" y="1805775"/>
            <a:ext cx="8652000" cy="432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 fontScale="25000" lnSpcReduction="10000"/>
          </a:bodyPr>
          <a:lstStyle/>
          <a:p>
            <a:pPr indent="0" lvl="0" marL="0" rtl="0" algn="l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None/>
            </a:pPr>
            <a:r>
              <a:rPr b="1" lang="it-IT" sz="9600">
                <a:solidFill>
                  <a:srgbClr val="338096"/>
                </a:solidFill>
              </a:rPr>
              <a:t>1) </a:t>
            </a:r>
            <a:r>
              <a:rPr b="1" lang="it-IT" sz="9600">
                <a:solidFill>
                  <a:srgbClr val="338096"/>
                </a:solidFill>
              </a:rPr>
              <a:t>WEBINAR in registrata</a:t>
            </a:r>
            <a:r>
              <a:rPr lang="it-IT" sz="9600"/>
              <a:t>: </a:t>
            </a:r>
            <a:r>
              <a:rPr lang="it-IT" sz="8000"/>
              <a:t>analisi di quesiti correlati agli ambiti.</a:t>
            </a:r>
            <a:endParaRPr sz="1600"/>
          </a:p>
          <a:p>
            <a:pPr indent="0" lvl="0" marL="0" rtl="0" algn="l">
              <a:lnSpc>
                <a:spcPct val="17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ct val="100000"/>
              <a:buNone/>
            </a:pPr>
            <a:r>
              <a:rPr b="1" lang="it-IT" sz="9600">
                <a:solidFill>
                  <a:srgbClr val="338096"/>
                </a:solidFill>
              </a:rPr>
              <a:t>2) </a:t>
            </a:r>
            <a:r>
              <a:rPr b="1" lang="it-IT" sz="9600">
                <a:solidFill>
                  <a:srgbClr val="338096"/>
                </a:solidFill>
              </a:rPr>
              <a:t>WEBINAR </a:t>
            </a:r>
            <a:r>
              <a:rPr b="1" lang="it-IT" sz="9600">
                <a:solidFill>
                  <a:srgbClr val="338096"/>
                </a:solidFill>
              </a:rPr>
              <a:t>in registrata</a:t>
            </a:r>
            <a:r>
              <a:rPr lang="it-IT" sz="9600"/>
              <a:t>: </a:t>
            </a:r>
            <a:r>
              <a:rPr lang="it-IT" sz="8000"/>
              <a:t>approfondimento su quesiti correlati agli ambiti.</a:t>
            </a:r>
            <a:endParaRPr sz="8000"/>
          </a:p>
          <a:p>
            <a:pPr indent="0" lvl="0" marL="0" rtl="0" algn="l">
              <a:lnSpc>
                <a:spcPct val="17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ct val="100000"/>
              <a:buNone/>
            </a:pPr>
            <a:r>
              <a:rPr b="1" lang="it-IT" sz="9600">
                <a:solidFill>
                  <a:srgbClr val="338096"/>
                </a:solidFill>
              </a:rPr>
              <a:t>3) WEBINAR </a:t>
            </a:r>
            <a:r>
              <a:rPr b="1" lang="it-IT" sz="9600">
                <a:solidFill>
                  <a:srgbClr val="338096"/>
                </a:solidFill>
              </a:rPr>
              <a:t>in registrata</a:t>
            </a:r>
            <a:r>
              <a:rPr lang="it-IT" sz="9600"/>
              <a:t>:</a:t>
            </a:r>
            <a:r>
              <a:rPr b="1" lang="it-IT" sz="9600"/>
              <a:t> </a:t>
            </a:r>
            <a:r>
              <a:rPr lang="it-IT" sz="8000"/>
              <a:t>quesito di tipo situazionale.</a:t>
            </a:r>
            <a:br>
              <a:rPr lang="it-IT" sz="9600"/>
            </a:br>
            <a:endParaRPr/>
          </a:p>
          <a:p>
            <a:pPr indent="0" lvl="0" marL="0" rtl="0" algn="l">
              <a:lnSpc>
                <a:spcPct val="17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ct val="100000"/>
              <a:buNone/>
            </a:pPr>
            <a:r>
              <a:rPr i="1" lang="it-IT" sz="8000"/>
              <a:t>Seguiranno altri </a:t>
            </a:r>
            <a:r>
              <a:rPr b="1" i="1" lang="it-IT" sz="8000"/>
              <a:t>3 webinar in diretta</a:t>
            </a:r>
            <a:r>
              <a:rPr i="1" lang="it-IT" sz="8000"/>
              <a:t> sia sui quesiti sia su simulazioni della prova orale, a date da destinarsi subito dopo l’estate. </a:t>
            </a:r>
            <a:endParaRPr i="1" sz="2800"/>
          </a:p>
          <a:p>
            <a:pPr indent="0" lvl="0" marL="0" rtl="0" algn="l">
              <a:lnSpc>
                <a:spcPct val="17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ct val="100000"/>
              <a:buNone/>
            </a:pPr>
            <a:r>
              <a:t/>
            </a:r>
            <a:endParaRPr/>
          </a:p>
          <a:p>
            <a:pPr indent="0" lvl="0" marL="0" rtl="0" algn="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ct val="100000"/>
              <a:buNone/>
            </a:pPr>
            <a:r>
              <a:rPr lang="it-IT" sz="8000"/>
              <a:t>L’orario previsto per tutti gli incontri sarà dalle </a:t>
            </a:r>
            <a:r>
              <a:rPr b="1" lang="it-IT" sz="8000"/>
              <a:t>17 </a:t>
            </a:r>
            <a:r>
              <a:rPr lang="it-IT" sz="8000"/>
              <a:t>alle</a:t>
            </a:r>
            <a:r>
              <a:rPr b="1" lang="it-IT" sz="8000"/>
              <a:t> 19</a:t>
            </a:r>
            <a:endParaRPr sz="8000"/>
          </a:p>
          <a:p>
            <a:pPr indent="-292100" lvl="0" marL="34290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ct val="100000"/>
              <a:buNone/>
            </a:pPr>
            <a:r>
              <a:t/>
            </a:r>
            <a:endParaRPr/>
          </a:p>
        </p:txBody>
      </p:sp>
      <p:pic>
        <p:nvPicPr>
          <p:cNvPr id="128" name="Google Shape;128;p6" title="Tuttoscuola_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09650" y="6145575"/>
            <a:ext cx="2185050" cy="47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8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solidFill>
            <a:srgbClr val="338096"/>
          </a:solidFill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b="1" lang="it-IT">
                <a:solidFill>
                  <a:schemeClr val="lt1"/>
                </a:solidFill>
              </a:rPr>
              <a:t>Le offerte: Mentor AI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34" name="Google Shape;134;p8"/>
          <p:cNvSpPr txBox="1"/>
          <p:nvPr>
            <p:ph idx="1" type="body"/>
          </p:nvPr>
        </p:nvSpPr>
        <p:spPr>
          <a:xfrm>
            <a:off x="457200" y="1776425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None/>
            </a:pPr>
            <a:r>
              <a:rPr lang="it-IT" sz="3000" u="sng"/>
              <a:t>PREZZO DI</a:t>
            </a:r>
            <a:r>
              <a:rPr b="1" lang="it-IT" sz="3000" u="sng"/>
              <a:t> </a:t>
            </a:r>
            <a:r>
              <a:rPr b="1" lang="it-IT" sz="3300" u="sng">
                <a:solidFill>
                  <a:srgbClr val="338096"/>
                </a:solidFill>
              </a:rPr>
              <a:t>Mentor AI </a:t>
            </a:r>
            <a:r>
              <a:rPr lang="it-IT" sz="3000" u="sng"/>
              <a:t>IN PREVENDITA</a:t>
            </a:r>
            <a:br>
              <a:rPr b="1" lang="it-IT"/>
            </a:br>
            <a:endParaRPr b="1" sz="2400"/>
          </a:p>
          <a:p>
            <a:pPr indent="0" lvl="0" marL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None/>
            </a:pPr>
            <a:r>
              <a:rPr b="1" lang="it-IT" sz="3300">
                <a:solidFill>
                  <a:srgbClr val="338096"/>
                </a:solidFill>
              </a:rPr>
              <a:t>290 euro</a:t>
            </a:r>
            <a:r>
              <a:rPr b="1" lang="it-IT"/>
              <a:t> </a:t>
            </a:r>
            <a:r>
              <a:rPr lang="it-IT" sz="2847"/>
              <a:t>anziché 320 euro</a:t>
            </a:r>
            <a:endParaRPr sz="2847"/>
          </a:p>
          <a:p>
            <a:pPr indent="0" lvl="0" marL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rPr b="1" lang="it-IT" sz="2400"/>
              <a:t>offerta valida fino alla mezzanotte del 23 giugno 2026</a:t>
            </a:r>
            <a:endParaRPr b="1" sz="2400"/>
          </a:p>
          <a:p>
            <a:pPr indent="0" lvl="0" marL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None/>
            </a:pPr>
            <a:r>
              <a:t/>
            </a:r>
            <a:endParaRPr b="1" sz="1800"/>
          </a:p>
          <a:p>
            <a:pPr indent="0" lvl="0" marL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600"/>
              <a:buNone/>
            </a:pPr>
            <a:r>
              <a:rPr lang="it-IT" sz="2500"/>
              <a:t>Se hai già acquistato i nostri corsi di preparazione al Concorso Dirigenza Tecnica riceverai via e-mail un </a:t>
            </a:r>
            <a:r>
              <a:rPr b="1" lang="it-IT" sz="2500">
                <a:solidFill>
                  <a:srgbClr val="338096"/>
                </a:solidFill>
              </a:rPr>
              <a:t>codice sconto esclusivo</a:t>
            </a:r>
            <a:r>
              <a:rPr lang="it-IT" sz="2500"/>
              <a:t> aggiuntivo, da utilizzare al momento dell'acquisto</a:t>
            </a:r>
            <a:endParaRPr sz="2700">
              <a:solidFill>
                <a:srgbClr val="0070C0"/>
              </a:solidFill>
            </a:endParaRPr>
          </a:p>
        </p:txBody>
      </p:sp>
      <p:pic>
        <p:nvPicPr>
          <p:cNvPr id="135" name="Google Shape;135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16900" y="2341579"/>
            <a:ext cx="1349300" cy="153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8" title="Tuttoscuola_logo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09650" y="6145575"/>
            <a:ext cx="2185050" cy="47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9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solidFill>
            <a:srgbClr val="338096"/>
          </a:solidFill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b="1" lang="it-IT">
                <a:solidFill>
                  <a:schemeClr val="lt1"/>
                </a:solidFill>
              </a:rPr>
              <a:t>Le offerte: Il corso di formazione</a:t>
            </a:r>
            <a:endParaRPr b="1"/>
          </a:p>
        </p:txBody>
      </p:sp>
      <p:sp>
        <p:nvSpPr>
          <p:cNvPr id="142" name="Google Shape;142;p9"/>
          <p:cNvSpPr txBox="1"/>
          <p:nvPr>
            <p:ph idx="1" type="body"/>
          </p:nvPr>
        </p:nvSpPr>
        <p:spPr>
          <a:xfrm>
            <a:off x="457200" y="1746250"/>
            <a:ext cx="8229600" cy="43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None/>
            </a:pPr>
            <a:r>
              <a:t/>
            </a:r>
            <a:endParaRPr sz="3000" u="sng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None/>
            </a:pPr>
            <a:r>
              <a:rPr lang="it-IT" sz="3000" u="sng"/>
              <a:t>PREZZO DEL </a:t>
            </a:r>
            <a:r>
              <a:rPr b="1" lang="it-IT" sz="3300" u="sng">
                <a:solidFill>
                  <a:srgbClr val="338096"/>
                </a:solidFill>
              </a:rPr>
              <a:t>CORSO </a:t>
            </a:r>
            <a:r>
              <a:rPr lang="it-IT" sz="3000" u="sng"/>
              <a:t>IN PREVENDITA</a:t>
            </a:r>
            <a:endParaRPr sz="3000"/>
          </a:p>
          <a:p>
            <a:pPr indent="0" lvl="0" marL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None/>
            </a:pPr>
            <a:br>
              <a:rPr b="1" lang="it-IT"/>
            </a:br>
            <a:r>
              <a:rPr b="1" lang="it-IT" sz="3300">
                <a:solidFill>
                  <a:srgbClr val="338096"/>
                </a:solidFill>
              </a:rPr>
              <a:t>250 euro</a:t>
            </a:r>
            <a:r>
              <a:rPr b="1" lang="it-IT"/>
              <a:t> </a:t>
            </a:r>
            <a:r>
              <a:rPr lang="it-IT" sz="2800"/>
              <a:t>anziché 280 euro</a:t>
            </a:r>
            <a:endParaRPr sz="2800"/>
          </a:p>
          <a:p>
            <a:pPr indent="0" lvl="0" marL="34290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rPr b="1" lang="it-IT" sz="2400"/>
              <a:t>offerta valida fino alla mezzanotte del 23 giugno 2026</a:t>
            </a:r>
            <a:endParaRPr b="1" sz="2200">
              <a:solidFill>
                <a:srgbClr val="0070C0"/>
              </a:solidFill>
            </a:endParaRPr>
          </a:p>
        </p:txBody>
      </p:sp>
      <p:pic>
        <p:nvPicPr>
          <p:cNvPr id="143" name="Google Shape;143;p9" title="Tuttoscuola_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09650" y="6145575"/>
            <a:ext cx="2185050" cy="47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0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solidFill>
            <a:srgbClr val="338096"/>
          </a:solidFill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b="1" lang="it-IT">
                <a:solidFill>
                  <a:schemeClr val="lt1"/>
                </a:solidFill>
              </a:rPr>
              <a:t>Le offerte: Il corso+Mentor AI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49" name="Google Shape;149;p10"/>
          <p:cNvSpPr txBox="1"/>
          <p:nvPr>
            <p:ph idx="1" type="body"/>
          </p:nvPr>
        </p:nvSpPr>
        <p:spPr>
          <a:xfrm>
            <a:off x="457200" y="1577975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None/>
            </a:pPr>
            <a:r>
              <a:rPr lang="it-IT" u="sng"/>
              <a:t>PREZZO DEL </a:t>
            </a:r>
            <a:r>
              <a:rPr b="1" lang="it-IT" u="sng">
                <a:solidFill>
                  <a:srgbClr val="338096"/>
                </a:solidFill>
              </a:rPr>
              <a:t>CORSO</a:t>
            </a:r>
            <a:r>
              <a:rPr lang="it-IT" u="sng"/>
              <a:t> + </a:t>
            </a:r>
            <a:r>
              <a:rPr b="1" lang="it-IT" u="sng">
                <a:solidFill>
                  <a:srgbClr val="338096"/>
                </a:solidFill>
              </a:rPr>
              <a:t>Mentor AI </a:t>
            </a:r>
            <a:r>
              <a:rPr lang="it-IT" u="sng"/>
              <a:t>IN PREVENDITA</a:t>
            </a:r>
            <a:br>
              <a:rPr b="1" lang="it-IT"/>
            </a:br>
            <a:endParaRPr b="1" sz="2400"/>
          </a:p>
          <a:p>
            <a:pPr indent="0" lvl="0" marL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None/>
            </a:pPr>
            <a:r>
              <a:rPr b="1" lang="it-IT" sz="3300">
                <a:solidFill>
                  <a:srgbClr val="338096"/>
                </a:solidFill>
              </a:rPr>
              <a:t>499 euro</a:t>
            </a:r>
            <a:r>
              <a:rPr b="1" lang="it-IT"/>
              <a:t> </a:t>
            </a:r>
            <a:r>
              <a:rPr lang="it-IT" sz="2800"/>
              <a:t>anziché 550 euro</a:t>
            </a:r>
            <a:br>
              <a:rPr b="1" lang="it-IT" sz="2800"/>
            </a:br>
            <a:endParaRPr sz="2400"/>
          </a:p>
          <a:p>
            <a:pPr indent="0" lvl="0" marL="34290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rPr b="1" lang="it-IT" sz="2400"/>
              <a:t>offerta valida fino alla mezzanotte del 23 giugno 2026</a:t>
            </a:r>
            <a:endParaRPr b="1" sz="2400"/>
          </a:p>
          <a:p>
            <a:pPr indent="0" lvl="0" marL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None/>
            </a:pPr>
            <a:r>
              <a:t/>
            </a:r>
            <a:endParaRPr sz="2400"/>
          </a:p>
          <a:p>
            <a:pPr indent="0" lvl="0" marL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r>
              <a:rPr lang="it-IT" sz="2400"/>
              <a:t>Acquistando il Corso + il Mentor AI di Tuttoscuola avrai</a:t>
            </a:r>
            <a:endParaRPr sz="2400"/>
          </a:p>
          <a:p>
            <a:pPr indent="0" lvl="0" marL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r>
              <a:rPr b="1" lang="it-IT" sz="2400"/>
              <a:t>in omaggio 32 webinar registrati</a:t>
            </a:r>
            <a:r>
              <a:rPr lang="it-IT" sz="2400"/>
              <a:t> dedicati all'approfondimento</a:t>
            </a:r>
            <a:endParaRPr sz="2400"/>
          </a:p>
          <a:p>
            <a:pPr indent="0" lvl="0" marL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r>
              <a:rPr lang="it-IT" sz="2400"/>
              <a:t>dei contenuti del bando di concorso.</a:t>
            </a:r>
            <a:endParaRPr sz="2800">
              <a:solidFill>
                <a:srgbClr val="0070C0"/>
              </a:solidFill>
            </a:endParaRPr>
          </a:p>
        </p:txBody>
      </p:sp>
      <p:pic>
        <p:nvPicPr>
          <p:cNvPr id="150" name="Google Shape;150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61118" y="2179677"/>
            <a:ext cx="1231236" cy="1403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10" title="Tuttoscuola_logo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09650" y="6145575"/>
            <a:ext cx="2185050" cy="47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1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solidFill>
            <a:srgbClr val="338096"/>
          </a:solidFill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b="1" lang="it-IT">
                <a:solidFill>
                  <a:schemeClr val="lt1"/>
                </a:solidFill>
              </a:rPr>
              <a:t>Lo staff di accompagnamento</a:t>
            </a:r>
            <a:endParaRPr b="1"/>
          </a:p>
        </p:txBody>
      </p:sp>
      <p:sp>
        <p:nvSpPr>
          <p:cNvPr id="157" name="Google Shape;157;p11"/>
          <p:cNvSpPr txBox="1"/>
          <p:nvPr>
            <p:ph idx="1" type="body"/>
          </p:nvPr>
        </p:nvSpPr>
        <p:spPr>
          <a:xfrm>
            <a:off x="457200" y="2057399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 lnSpcReduction="10000"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</a:pPr>
            <a:r>
              <a:rPr b="1" lang="it-IT"/>
              <a:t>Laura Donà</a:t>
            </a:r>
            <a:r>
              <a:rPr lang="it-IT"/>
              <a:t>, già dirigente tecnico e formatrice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</a:pPr>
            <a:r>
              <a:rPr b="1" lang="it-IT"/>
              <a:t>Roberto Peccenini</a:t>
            </a:r>
            <a:r>
              <a:rPr lang="it-IT"/>
              <a:t>, già dirigente tecnico e formatore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</a:pPr>
            <a:r>
              <a:rPr b="1" lang="it-IT"/>
              <a:t>Lorenzo Capaldo, </a:t>
            </a:r>
            <a:r>
              <a:rPr lang="it-IT"/>
              <a:t>Avvocato dello Stato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</a:pPr>
            <a:r>
              <a:rPr b="1" lang="it-IT"/>
              <a:t>Matteo De Carli</a:t>
            </a:r>
            <a:r>
              <a:rPr lang="it-IT"/>
              <a:t>, DSGA e formatore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rPr lang="it-IT"/>
              <a:t>e molti altri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None/>
            </a:pPr>
            <a:r>
              <a:t/>
            </a:r>
            <a:endParaRPr/>
          </a:p>
        </p:txBody>
      </p:sp>
      <p:pic>
        <p:nvPicPr>
          <p:cNvPr id="158" name="Google Shape;158;p11" title="Tuttoscuola_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09650" y="6145575"/>
            <a:ext cx="2185050" cy="47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2"/>
          <p:cNvSpPr txBox="1"/>
          <p:nvPr>
            <p:ph idx="4294967295" type="ctrTitle"/>
          </p:nvPr>
        </p:nvSpPr>
        <p:spPr>
          <a:xfrm>
            <a:off x="592916" y="971899"/>
            <a:ext cx="7958167" cy="2071705"/>
          </a:xfrm>
          <a:prstGeom prst="rect">
            <a:avLst/>
          </a:prstGeom>
          <a:solidFill>
            <a:srgbClr val="338096"/>
          </a:solidFill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0" lang="it-IT" sz="3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Vi aspettiamo numerosi per questo importante passaggio concorsuale</a:t>
            </a:r>
            <a:r>
              <a:rPr b="1" lang="it-IT" sz="3000">
                <a:solidFill>
                  <a:schemeClr val="lt1"/>
                </a:solidFill>
              </a:rPr>
              <a:t>, </a:t>
            </a:r>
            <a:r>
              <a:rPr b="1" i="0" lang="it-IT" sz="3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che di fatto rappresenta  l’ultimo step da superare</a:t>
            </a:r>
            <a:r>
              <a:rPr b="1" lang="it-IT" sz="3000">
                <a:solidFill>
                  <a:schemeClr val="lt1"/>
                </a:solidFill>
              </a:rPr>
              <a:t>!</a:t>
            </a:r>
            <a:endParaRPr b="0" i="0" sz="3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12"/>
          <p:cNvSpPr txBox="1"/>
          <p:nvPr>
            <p:ph idx="4294967295" type="subTitle"/>
          </p:nvPr>
        </p:nvSpPr>
        <p:spPr>
          <a:xfrm>
            <a:off x="857250" y="3366099"/>
            <a:ext cx="7429500" cy="24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000"/>
              <a:buFont typeface="Arial"/>
              <a:buNone/>
            </a:pPr>
            <a:r>
              <a:rPr b="1" lang="it-IT" sz="3000">
                <a:solidFill>
                  <a:srgbClr val="338096"/>
                </a:solidFill>
              </a:rPr>
              <a:t>Vi auguriamo un </a:t>
            </a:r>
            <a:r>
              <a:rPr b="1" i="1" lang="it-IT" sz="3000">
                <a:solidFill>
                  <a:srgbClr val="338096"/>
                </a:solidFill>
              </a:rPr>
              <a:t>b</a:t>
            </a:r>
            <a:r>
              <a:rPr b="1" i="1" lang="it-IT" sz="3000" u="none" cap="none" strike="noStrike">
                <a:solidFill>
                  <a:srgbClr val="338096"/>
                </a:solidFill>
                <a:latin typeface="Calibri"/>
                <a:ea typeface="Calibri"/>
                <a:cs typeface="Calibri"/>
                <a:sym typeface="Calibri"/>
              </a:rPr>
              <a:t>uon lavoro</a:t>
            </a:r>
            <a:r>
              <a:rPr b="1" lang="it-IT" sz="3000" u="none" cap="none" strike="noStrike">
                <a:solidFill>
                  <a:srgbClr val="338096"/>
                </a:solidFill>
                <a:latin typeface="Calibri"/>
                <a:ea typeface="Calibri"/>
                <a:cs typeface="Calibri"/>
                <a:sym typeface="Calibri"/>
              </a:rPr>
              <a:t>!</a:t>
            </a:r>
            <a:endParaRPr i="1" sz="2600">
              <a:solidFill>
                <a:srgbClr val="338096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None/>
            </a:pPr>
            <a:r>
              <a:rPr b="1" i="1" lang="it-IT" sz="2600">
                <a:solidFill>
                  <a:srgbClr val="338096"/>
                </a:solidFill>
              </a:rPr>
              <a:t>da</a:t>
            </a:r>
            <a:r>
              <a:rPr b="1" lang="it-IT" sz="3000">
                <a:solidFill>
                  <a:srgbClr val="338096"/>
                </a:solidFill>
              </a:rPr>
              <a:t> </a:t>
            </a:r>
            <a:r>
              <a:rPr b="1" i="1" lang="it-IT" sz="2600" u="none" cap="none" strike="noStrike">
                <a:solidFill>
                  <a:srgbClr val="338096"/>
                </a:solidFill>
                <a:latin typeface="Calibri"/>
                <a:ea typeface="Calibri"/>
                <a:cs typeface="Calibri"/>
                <a:sym typeface="Calibri"/>
              </a:rPr>
              <a:t>Tuttoscuola &amp; lo staff dei Dirigenti tecnici di supporto </a:t>
            </a:r>
            <a:endParaRPr b="1" i="1" sz="2600" u="none" cap="none" strike="noStrike">
              <a:solidFill>
                <a:srgbClr val="3380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5" name="Google Shape;165;p12" title="Tuttoscuola_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09650" y="6145575"/>
            <a:ext cx="2185050" cy="47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igliora l’aspetto come immagine" id="170" name="Google Shape;170;g3eab68856bc_0_16"/>
          <p:cNvPicPr preferRelativeResize="0"/>
          <p:nvPr/>
        </p:nvPicPr>
        <p:blipFill rotWithShape="1">
          <a:blip r:embed="rId3">
            <a:alphaModFix/>
          </a:blip>
          <a:srcRect b="11255" l="6849" r="2431" t="-4504"/>
          <a:stretch/>
        </p:blipFill>
        <p:spPr>
          <a:xfrm>
            <a:off x="0" y="1298804"/>
            <a:ext cx="9144001" cy="5122622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g3eab68856bc_0_16"/>
          <p:cNvSpPr/>
          <p:nvPr/>
        </p:nvSpPr>
        <p:spPr>
          <a:xfrm>
            <a:off x="0" y="1167650"/>
            <a:ext cx="9144000" cy="2304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Google Shape;172;g3eab68856bc_0_16" title="Tuttoscuola_logo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7550" y="1015175"/>
            <a:ext cx="8888899" cy="188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7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solidFill>
            <a:srgbClr val="338096"/>
          </a:solidFill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b="1" lang="it-IT">
                <a:solidFill>
                  <a:schemeClr val="lt1"/>
                </a:solidFill>
              </a:rPr>
              <a:t>Le novità </a:t>
            </a:r>
            <a:endParaRPr b="1"/>
          </a:p>
        </p:txBody>
      </p:sp>
      <p:pic>
        <p:nvPicPr>
          <p:cNvPr id="69" name="Google Shape;69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74225" y="575472"/>
            <a:ext cx="2069775" cy="2359025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7"/>
          <p:cNvSpPr txBox="1"/>
          <p:nvPr>
            <p:ph idx="1" type="body"/>
          </p:nvPr>
        </p:nvSpPr>
        <p:spPr>
          <a:xfrm>
            <a:off x="457200" y="1577975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 lnSpcReduction="1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ts val="3200"/>
              <a:buNone/>
            </a:pPr>
            <a:r>
              <a:rPr b="1" lang="it-IT">
                <a:solidFill>
                  <a:srgbClr val="338096"/>
                </a:solidFill>
              </a:rPr>
              <a:t>Mentor AI Dirigenza Tecnica</a:t>
            </a:r>
            <a:endParaRPr>
              <a:solidFill>
                <a:srgbClr val="338096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ts val="2400"/>
              <a:buNone/>
            </a:pPr>
            <a:r>
              <a:rPr i="1" lang="it-IT" sz="2400">
                <a:solidFill>
                  <a:srgbClr val="338096"/>
                </a:solidFill>
              </a:rPr>
              <a:t>Disponibile dal 23 giugno 2026</a:t>
            </a:r>
            <a:br>
              <a:rPr i="1" lang="it-IT" sz="2400">
                <a:solidFill>
                  <a:srgbClr val="338096"/>
                </a:solidFill>
              </a:rPr>
            </a:br>
            <a:r>
              <a:rPr i="1" lang="it-IT" sz="2400">
                <a:solidFill>
                  <a:srgbClr val="338096"/>
                </a:solidFill>
              </a:rPr>
              <a:t>accesso garantito fino al termine del Concorso</a:t>
            </a:r>
            <a:endParaRPr>
              <a:solidFill>
                <a:srgbClr val="338096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</a:pPr>
            <a:r>
              <a:t/>
            </a:r>
            <a:endParaRPr b="1" sz="2800">
              <a:solidFill>
                <a:srgbClr val="338096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</a:pPr>
            <a:r>
              <a:rPr b="1" lang="it-IT" sz="2800">
                <a:solidFill>
                  <a:srgbClr val="338096"/>
                </a:solidFill>
              </a:rPr>
              <a:t>Ambiente di preparazione assistita </a:t>
            </a:r>
            <a:r>
              <a:rPr lang="it-IT" sz="2800"/>
              <a:t>che utilizza tecnologie avanzate di </a:t>
            </a:r>
            <a:r>
              <a:rPr b="1" lang="it-IT" sz="2800">
                <a:solidFill>
                  <a:srgbClr val="338096"/>
                </a:solidFill>
              </a:rPr>
              <a:t>IA conversazionale</a:t>
            </a:r>
            <a:r>
              <a:rPr lang="it-IT" sz="2800">
                <a:solidFill>
                  <a:srgbClr val="338096"/>
                </a:solidFill>
              </a:rPr>
              <a:t> </a:t>
            </a:r>
            <a:r>
              <a:rPr lang="it-IT" sz="2800"/>
              <a:t>per accompagnarti nello studio, nel ripasso e nelle </a:t>
            </a:r>
            <a:r>
              <a:rPr b="1" lang="it-IT" sz="2800">
                <a:solidFill>
                  <a:srgbClr val="338096"/>
                </a:solidFill>
              </a:rPr>
              <a:t>simulazioni della prova orale</a:t>
            </a:r>
            <a:r>
              <a:rPr lang="it-IT" sz="2800"/>
              <a:t>. </a:t>
            </a:r>
            <a:r>
              <a:rPr lang="it-IT" sz="2800"/>
              <a:t>Un vero e proprio</a:t>
            </a:r>
            <a:r>
              <a:rPr b="1" lang="it-IT" sz="2800"/>
              <a:t> </a:t>
            </a:r>
            <a:r>
              <a:rPr b="1" lang="it-IT" sz="2800">
                <a:solidFill>
                  <a:srgbClr val="338096"/>
                </a:solidFill>
              </a:rPr>
              <a:t>tutor intelligente</a:t>
            </a:r>
            <a:r>
              <a:rPr b="1" lang="it-IT" sz="2800"/>
              <a:t> </a:t>
            </a:r>
            <a:r>
              <a:rPr lang="it-IT" sz="2800"/>
              <a:t>sviluppato da Tuttoscuola per accompagnarti nella preparazione della prova orale.</a:t>
            </a:r>
            <a:endParaRPr sz="2800">
              <a:solidFill>
                <a:srgbClr val="0070C0"/>
              </a:solidFill>
            </a:endParaRPr>
          </a:p>
        </p:txBody>
      </p:sp>
      <p:pic>
        <p:nvPicPr>
          <p:cNvPr id="71" name="Google Shape;71;p7" title="Tuttoscuola_logo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09650" y="6145575"/>
            <a:ext cx="2185050" cy="47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ec52ac0251_1_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338096"/>
          </a:solidFill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b="1" lang="it-IT">
                <a:solidFill>
                  <a:schemeClr val="lt1"/>
                </a:solidFill>
              </a:rPr>
              <a:t>Dettagli</a:t>
            </a:r>
            <a:r>
              <a:rPr b="1" lang="it-IT">
                <a:solidFill>
                  <a:schemeClr val="lt1"/>
                </a:solidFill>
              </a:rPr>
              <a:t>: Mentor AI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77" name="Google Shape;77;g3ec52ac0251_1_0"/>
          <p:cNvSpPr txBox="1"/>
          <p:nvPr>
            <p:ph idx="1" type="body"/>
          </p:nvPr>
        </p:nvSpPr>
        <p:spPr>
          <a:xfrm>
            <a:off x="457200" y="1776425"/>
            <a:ext cx="8229600" cy="3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600"/>
              <a:buNone/>
            </a:pPr>
            <a:r>
              <a:rPr lang="it-IT" sz="3000"/>
              <a:t>Mentor AI Dirigenza Tecnica </a:t>
            </a:r>
            <a:r>
              <a:rPr lang="it-IT" sz="3000" u="sng"/>
              <a:t>non è un chatbot generico</a:t>
            </a:r>
            <a:r>
              <a:rPr lang="it-IT" sz="3000"/>
              <a:t>, né un semplice motore di ricerca, ma un servizio “sartoriale” costruito per un obiettivo preciso: vincere il concorso DT. </a:t>
            </a:r>
            <a:r>
              <a:rPr lang="it-IT" sz="3000" u="sng"/>
              <a:t>Si basa su tutto il sapere che i nostri formatori ritengono che vada posseduto per superare la prova orale</a:t>
            </a:r>
            <a:r>
              <a:rPr lang="it-IT" sz="3000"/>
              <a:t>. Niente di meno, e neanche nulla che non sia stato verificato e che non sia appropriato allo scopo.</a:t>
            </a:r>
            <a:endParaRPr sz="2700">
              <a:solidFill>
                <a:srgbClr val="0070C0"/>
              </a:solidFill>
            </a:endParaRPr>
          </a:p>
        </p:txBody>
      </p:sp>
      <p:pic>
        <p:nvPicPr>
          <p:cNvPr id="78" name="Google Shape;78;g3ec52ac0251_1_0" title="Tuttoscuola_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09650" y="6145575"/>
            <a:ext cx="2185050" cy="47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ec52ac0251_1_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338096"/>
          </a:solidFill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b="1" lang="it-IT">
                <a:solidFill>
                  <a:schemeClr val="lt1"/>
                </a:solidFill>
              </a:rPr>
              <a:t>Dettagli: Mentor AI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84" name="Google Shape;84;g3ec52ac0251_1_8"/>
          <p:cNvSpPr txBox="1"/>
          <p:nvPr>
            <p:ph idx="1" type="body"/>
          </p:nvPr>
        </p:nvSpPr>
        <p:spPr>
          <a:xfrm>
            <a:off x="457200" y="1776425"/>
            <a:ext cx="8229600" cy="3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 lnSpcReduction="20000"/>
          </a:bodyPr>
          <a:lstStyle/>
          <a:p>
            <a:pPr indent="0" lvl="0" marL="0" rtl="0" algn="ctr"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3000"/>
              <a:t>Addestrato </a:t>
            </a:r>
            <a:r>
              <a:rPr lang="it-IT" sz="3000" u="sng"/>
              <a:t>su oltre 4 anni di contenuti specialistici </a:t>
            </a:r>
            <a:r>
              <a:rPr lang="it-IT" sz="3000"/>
              <a:t>di Tuttoscuola dedicati alla Dirigenza Tecnica (2022-2026), è un assistente intelligente </a:t>
            </a:r>
            <a:r>
              <a:rPr lang="it-IT" sz="3000" u="sng"/>
              <a:t>costruito sull’esperienza concreta</a:t>
            </a:r>
            <a:r>
              <a:rPr lang="it-IT" sz="3000"/>
              <a:t> maturata nella preparazione dei candidati al concorso.</a:t>
            </a:r>
            <a:endParaRPr sz="3000"/>
          </a:p>
          <a:p>
            <a:pPr indent="0" lvl="0" marL="0" rtl="0" algn="ctr"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it-IT" sz="3000"/>
              <a:t>Decine di webinar, videolezioni, normativa, materiali didattici e contributi specialistici esclusivi, attentamente selezionati dai nostri esperti:</a:t>
            </a:r>
            <a:br>
              <a:rPr lang="it-IT" sz="3000"/>
            </a:br>
            <a:r>
              <a:rPr b="1" lang="it-IT" sz="3000"/>
              <a:t>tutto a tua disposizione.</a:t>
            </a:r>
            <a:r>
              <a:rPr lang="it-IT" sz="3000"/>
              <a:t> Chiedi e Mentor AI risponderà in pochi secondi.</a:t>
            </a:r>
            <a:endParaRPr sz="3000"/>
          </a:p>
        </p:txBody>
      </p:sp>
      <p:pic>
        <p:nvPicPr>
          <p:cNvPr id="85" name="Google Shape;85;g3ec52ac0251_1_8" title="Tuttoscuola_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09650" y="6145575"/>
            <a:ext cx="2185050" cy="47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ec52ac0251_1_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338096"/>
          </a:solidFill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b="1" lang="it-IT">
                <a:solidFill>
                  <a:schemeClr val="lt1"/>
                </a:solidFill>
              </a:rPr>
              <a:t>Dettagli: Mentor AI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91" name="Google Shape;91;g3ec52ac0251_1_15"/>
          <p:cNvSpPr txBox="1"/>
          <p:nvPr>
            <p:ph idx="1" type="body"/>
          </p:nvPr>
        </p:nvSpPr>
        <p:spPr>
          <a:xfrm>
            <a:off x="130150" y="1628550"/>
            <a:ext cx="3379500" cy="44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/>
          <a:p>
            <a:pPr indent="0" lvl="0" marL="0" rtl="0" algn="l"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it-IT" sz="3000"/>
              <a:t>Il sistema fornisce:</a:t>
            </a:r>
            <a:endParaRPr sz="3000"/>
          </a:p>
          <a:p>
            <a:pPr indent="-419100" lvl="0" marL="457200" rtl="0" algn="l">
              <a:spcBef>
                <a:spcPts val="700"/>
              </a:spcBef>
              <a:spcAft>
                <a:spcPts val="0"/>
              </a:spcAft>
              <a:buSzPts val="3000"/>
              <a:buChar char="•"/>
            </a:pPr>
            <a:r>
              <a:rPr lang="it-IT" sz="3000"/>
              <a:t>spiegazioni mirate</a:t>
            </a:r>
            <a:endParaRPr sz="3000"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•"/>
            </a:pPr>
            <a:r>
              <a:rPr lang="it-IT" sz="3000"/>
              <a:t>sintesi operative</a:t>
            </a:r>
            <a:endParaRPr sz="3000"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•"/>
            </a:pPr>
            <a:r>
              <a:rPr lang="it-IT" sz="3000"/>
              <a:t>approfondimenti tematici</a:t>
            </a:r>
            <a:endParaRPr sz="3000"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•"/>
            </a:pPr>
            <a:r>
              <a:rPr lang="it-IT" sz="3000"/>
              <a:t>richiami normativi</a:t>
            </a:r>
            <a:endParaRPr sz="3000"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•"/>
            </a:pPr>
            <a:r>
              <a:rPr lang="it-IT" sz="3000"/>
              <a:t>collegamenti tra argomenti</a:t>
            </a:r>
            <a:endParaRPr sz="3000"/>
          </a:p>
        </p:txBody>
      </p:sp>
      <p:sp>
        <p:nvSpPr>
          <p:cNvPr id="92" name="Google Shape;92;g3ec52ac0251_1_15"/>
          <p:cNvSpPr txBox="1"/>
          <p:nvPr>
            <p:ph idx="1" type="body"/>
          </p:nvPr>
        </p:nvSpPr>
        <p:spPr>
          <a:xfrm>
            <a:off x="3722074" y="1711100"/>
            <a:ext cx="5421900" cy="48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5"/>
              <a:buNone/>
            </a:pPr>
            <a:r>
              <a:rPr lang="it-IT" sz="3000"/>
              <a:t>per aiutarti a:</a:t>
            </a:r>
            <a:endParaRPr sz="3000"/>
          </a:p>
          <a:p>
            <a:pPr indent="-409575" lvl="0" marL="457200" rtl="0" algn="l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SzPts val="2850"/>
              <a:buChar char="•"/>
            </a:pPr>
            <a:r>
              <a:rPr lang="it-IT" sz="2850"/>
              <a:t>ripassare gli argomenti previsti dal bando;</a:t>
            </a:r>
            <a:endParaRPr sz="2850"/>
          </a:p>
          <a:p>
            <a:pPr indent="-409575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50"/>
              <a:buChar char="•"/>
            </a:pPr>
            <a:r>
              <a:rPr lang="it-IT" sz="2850"/>
              <a:t>approfondire temi normativi;</a:t>
            </a:r>
            <a:endParaRPr sz="2850"/>
          </a:p>
          <a:p>
            <a:pPr indent="-409575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50"/>
              <a:buChar char="•"/>
            </a:pPr>
            <a:r>
              <a:rPr lang="it-IT" sz="2850"/>
              <a:t>chiarire dubbi e consolidare conoscenze;</a:t>
            </a:r>
            <a:endParaRPr sz="2850"/>
          </a:p>
          <a:p>
            <a:pPr indent="-409575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50"/>
              <a:buChar char="•"/>
            </a:pPr>
            <a:r>
              <a:rPr lang="it-IT" sz="2850"/>
              <a:t>esercitarti con domande e quiz personalizzati;</a:t>
            </a:r>
            <a:endParaRPr sz="2850"/>
          </a:p>
          <a:p>
            <a:pPr indent="-409575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50"/>
              <a:buChar char="•"/>
            </a:pPr>
            <a:r>
              <a:rPr lang="it-IT" sz="2850"/>
              <a:t>simulare il colloquio orale;</a:t>
            </a:r>
            <a:endParaRPr sz="2850"/>
          </a:p>
          <a:p>
            <a:pPr indent="-409575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50"/>
              <a:buChar char="•"/>
            </a:pPr>
            <a:r>
              <a:rPr lang="it-IT" sz="2850"/>
              <a:t>allenare la capacità espositiva e argomentativa;</a:t>
            </a:r>
            <a:endParaRPr sz="2850"/>
          </a:p>
          <a:p>
            <a:pPr indent="-409575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50"/>
              <a:buChar char="•"/>
            </a:pPr>
            <a:r>
              <a:rPr lang="it-IT" sz="2850"/>
              <a:t>organizzare in modo più efficace il tuo percorso di studio.</a:t>
            </a:r>
            <a:endParaRPr sz="285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"/>
          <p:cNvSpPr txBox="1"/>
          <p:nvPr>
            <p:ph idx="4294967295" type="ctrTitle"/>
          </p:nvPr>
        </p:nvSpPr>
        <p:spPr>
          <a:xfrm>
            <a:off x="623116" y="657561"/>
            <a:ext cx="7958100" cy="2071800"/>
          </a:xfrm>
          <a:prstGeom prst="rect">
            <a:avLst/>
          </a:prstGeom>
          <a:solidFill>
            <a:srgbClr val="338096"/>
          </a:solidFill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0" lang="it-IT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Prepararsi alla prova orale  </a:t>
            </a:r>
            <a:br>
              <a:rPr b="1" i="0" lang="it-IT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it-IT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Concorso per Dirigente tecnico</a:t>
            </a:r>
            <a:endParaRPr b="1" sz="3600">
              <a:solidFill>
                <a:schemeClr val="lt1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lang="it-IT" sz="3600">
                <a:solidFill>
                  <a:schemeClr val="lt1"/>
                </a:solidFill>
              </a:rPr>
              <a:t>! </a:t>
            </a:r>
            <a:r>
              <a:rPr b="1" i="0" lang="it-IT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ULTIMISSIME</a:t>
            </a:r>
            <a:r>
              <a:rPr b="1" lang="it-IT" sz="3600">
                <a:solidFill>
                  <a:schemeClr val="lt1"/>
                </a:solidFill>
              </a:rPr>
              <a:t> NEWS !</a:t>
            </a:r>
            <a:endParaRPr b="0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2"/>
          <p:cNvSpPr txBox="1"/>
          <p:nvPr>
            <p:ph idx="4294967295" type="subTitle"/>
          </p:nvPr>
        </p:nvSpPr>
        <p:spPr>
          <a:xfrm>
            <a:off x="-96150" y="2956725"/>
            <a:ext cx="9522000" cy="3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20"/>
              <a:buFont typeface="Arial"/>
              <a:buNone/>
            </a:pPr>
            <a:r>
              <a:rPr b="1" lang="it-IT" sz="2920">
                <a:solidFill>
                  <a:srgbClr val="338096"/>
                </a:solidFill>
              </a:rPr>
              <a:t>Sergio Govi</a:t>
            </a:r>
            <a:r>
              <a:rPr lang="it-IT" sz="2520">
                <a:solidFill>
                  <a:srgbClr val="1F5293"/>
                </a:solidFill>
              </a:rPr>
              <a:t>,</a:t>
            </a:r>
            <a:r>
              <a:rPr lang="it-IT" sz="2520">
                <a:solidFill>
                  <a:schemeClr val="dk1"/>
                </a:solidFill>
              </a:rPr>
              <a:t> esperto politiche pubbliche</a:t>
            </a:r>
            <a:br>
              <a:rPr b="1" lang="it-IT" sz="2920"/>
            </a:br>
            <a:r>
              <a:rPr b="1" lang="it-IT" sz="2920">
                <a:solidFill>
                  <a:srgbClr val="338096"/>
                </a:solidFill>
              </a:rPr>
              <a:t>Laura Donà</a:t>
            </a:r>
            <a:r>
              <a:rPr lang="it-IT" sz="2520"/>
              <a:t>, già Dirigente Tecnica</a:t>
            </a:r>
            <a:br>
              <a:rPr lang="it-IT" sz="2920"/>
            </a:br>
            <a:r>
              <a:rPr lang="it-IT" sz="2520"/>
              <a:t>e coordinatrice del corso di preparazione al Concorso DT</a:t>
            </a:r>
            <a:endParaRPr sz="2920"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20"/>
              <a:buFont typeface="Arial"/>
              <a:buNone/>
            </a:pPr>
            <a:r>
              <a:rPr b="1" lang="it-IT" sz="2920">
                <a:solidFill>
                  <a:srgbClr val="338096"/>
                </a:solidFill>
              </a:rPr>
              <a:t>Roberto Peccenini</a:t>
            </a:r>
            <a:r>
              <a:rPr lang="it-IT" sz="2520"/>
              <a:t>, già Dirigente Tecnico</a:t>
            </a:r>
            <a:br>
              <a:rPr lang="it-IT" sz="2920"/>
            </a:br>
            <a:r>
              <a:rPr lang="it-IT" sz="2520"/>
              <a:t>e formatore per il corso </a:t>
            </a:r>
            <a:r>
              <a:rPr lang="it-IT" sz="2520"/>
              <a:t>di preparazione al Concorso DT</a:t>
            </a:r>
            <a:endParaRPr i="0" sz="2920" u="none" cap="none" strike="noStrike">
              <a:solidFill>
                <a:srgbClr val="000000"/>
              </a:solidFill>
            </a:endParaRPr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20"/>
              <a:buFont typeface="Arial"/>
              <a:buNone/>
            </a:pPr>
            <a:r>
              <a:rPr b="1" lang="it-IT" sz="2920">
                <a:solidFill>
                  <a:srgbClr val="338096"/>
                </a:solidFill>
              </a:rPr>
              <a:t>Alessandro Furlati</a:t>
            </a:r>
            <a:r>
              <a:rPr lang="it-IT" sz="2520"/>
              <a:t>, project manager di Ex Machina</a:t>
            </a:r>
            <a:br>
              <a:rPr lang="it-IT" sz="2920"/>
            </a:br>
            <a:r>
              <a:rPr b="1" lang="it-IT" sz="2920">
                <a:solidFill>
                  <a:srgbClr val="338096"/>
                </a:solidFill>
              </a:rPr>
              <a:t>Chiara Naressi</a:t>
            </a:r>
            <a:r>
              <a:rPr b="1" lang="it-IT" sz="2920">
                <a:solidFill>
                  <a:srgbClr val="1F5293"/>
                </a:solidFill>
              </a:rPr>
              <a:t> </a:t>
            </a:r>
            <a:r>
              <a:rPr lang="it-IT" sz="2920">
                <a:solidFill>
                  <a:schemeClr val="dk1"/>
                </a:solidFill>
              </a:rPr>
              <a:t>e </a:t>
            </a:r>
            <a:r>
              <a:rPr b="1" lang="it-IT" sz="2920">
                <a:solidFill>
                  <a:srgbClr val="338096"/>
                </a:solidFill>
              </a:rPr>
              <a:t>Maria Chiara Porretti</a:t>
            </a:r>
            <a:r>
              <a:rPr lang="it-IT" sz="2520"/>
              <a:t>, corsiste</a:t>
            </a:r>
            <a:br>
              <a:rPr lang="it-IT" sz="2520"/>
            </a:br>
            <a:r>
              <a:rPr lang="it-IT" sz="2520"/>
              <a:t>del </a:t>
            </a:r>
            <a:r>
              <a:rPr lang="it-IT" sz="2520"/>
              <a:t>corso di preparazione al Concorso DT</a:t>
            </a:r>
            <a:endParaRPr sz="3660"/>
          </a:p>
        </p:txBody>
      </p:sp>
      <p:pic>
        <p:nvPicPr>
          <p:cNvPr id="99" name="Google Shape;99;p2" title="Tuttoscuola_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09650" y="6145575"/>
            <a:ext cx="2185050" cy="47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61118" y="2179677"/>
            <a:ext cx="1231236" cy="14032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solidFill>
            <a:srgbClr val="338096"/>
          </a:solidFill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b="1" lang="it-IT">
                <a:solidFill>
                  <a:schemeClr val="lt1"/>
                </a:solidFill>
              </a:rPr>
              <a:t>Lo scopo del percorso </a:t>
            </a:r>
            <a:endParaRPr b="1"/>
          </a:p>
        </p:txBody>
      </p:sp>
      <p:sp>
        <p:nvSpPr>
          <p:cNvPr id="106" name="Google Shape;106;p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 lnSpcReduction="20000"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None/>
            </a:pPr>
            <a:r>
              <a:rPr lang="it-IT"/>
              <a:t>Supportare la preparazione alla prova orale del concorso per Dirigente con funzioni tecnico-ispettive. </a:t>
            </a:r>
            <a:endParaRPr/>
          </a:p>
          <a:p>
            <a:pPr indent="-342900" lvl="0" marL="342900" rtl="0" algn="just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b="1" lang="it-IT" sz="2800"/>
              <a:t>6 incontri (webinar) </a:t>
            </a:r>
            <a:r>
              <a:rPr lang="it-IT" sz="2800"/>
              <a:t>mirati a incrementare la conoscenza dei quesiti riferiti ai 5 ambiti disciplinari di cui all’allegato C del D.M. 109 del 12.06.2024, e al quesito di tipo situazionale incluso nella prova orale.</a:t>
            </a:r>
            <a:endParaRPr/>
          </a:p>
          <a:p>
            <a:pPr indent="-342900" lvl="0" marL="342900" rtl="0" algn="just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</a:pPr>
            <a:r>
              <a:rPr b="1" lang="it-IT" sz="2800"/>
              <a:t>Agente conversazionale Mentor AI,</a:t>
            </a:r>
            <a:r>
              <a:rPr lang="it-IT" sz="2800"/>
              <a:t> il tuo tutor AI sviluppato per accompagnarti nella preparazione della prova orale del concorso per Dirigente Tecnico.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None/>
            </a:pPr>
            <a:r>
              <a:t/>
            </a:r>
            <a:endParaRPr/>
          </a:p>
        </p:txBody>
      </p:sp>
      <p:pic>
        <p:nvPicPr>
          <p:cNvPr id="107" name="Google Shape;107;p3" title="Tuttoscuola_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09650" y="6145575"/>
            <a:ext cx="2185050" cy="47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solidFill>
            <a:srgbClr val="338096"/>
          </a:solidFill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b="1" lang="it-IT">
                <a:solidFill>
                  <a:schemeClr val="lt1"/>
                </a:solidFill>
              </a:rPr>
              <a:t>Struttura del corso</a:t>
            </a:r>
            <a:r>
              <a:rPr b="1" lang="it-IT">
                <a:solidFill>
                  <a:schemeClr val="lt1"/>
                </a:solidFill>
              </a:rPr>
              <a:t> </a:t>
            </a:r>
            <a:endParaRPr b="1"/>
          </a:p>
        </p:txBody>
      </p:sp>
      <p:sp>
        <p:nvSpPr>
          <p:cNvPr id="113" name="Google Shape;11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 fontScale="92500" lnSpcReduction="2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None/>
            </a:pPr>
            <a:r>
              <a:rPr lang="it-IT"/>
              <a:t>Webinar</a:t>
            </a:r>
            <a:r>
              <a:rPr b="1" lang="it-IT">
                <a:solidFill>
                  <a:srgbClr val="338096"/>
                </a:solidFill>
              </a:rPr>
              <a:t> in forma dialogica</a:t>
            </a:r>
            <a:r>
              <a:rPr lang="it-IT">
                <a:solidFill>
                  <a:srgbClr val="FF0000"/>
                </a:solidFill>
              </a:rPr>
              <a:t> </a:t>
            </a:r>
            <a:r>
              <a:rPr lang="it-IT"/>
              <a:t>per supportare le competenze comunicative ed espositive dei corsisti: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ct val="1000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ct val="100000"/>
              <a:buNone/>
            </a:pPr>
            <a:r>
              <a:rPr lang="it-IT"/>
              <a:t>✔</a:t>
            </a:r>
            <a:r>
              <a:rPr b="1" lang="it-IT"/>
              <a:t> 3 webinar subito disponibili (asincroni);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ct val="100000"/>
              <a:buNone/>
            </a:pPr>
            <a:r>
              <a:rPr lang="it-IT"/>
              <a:t>✔</a:t>
            </a:r>
            <a:r>
              <a:rPr b="1" lang="it-IT"/>
              <a:t> 3 webinar in diretta che si svolgeranno dopo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ct val="100000"/>
              <a:buNone/>
            </a:pPr>
            <a:r>
              <a:rPr b="1" lang="it-IT"/>
              <a:t>      l’estate;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ct val="100000"/>
              <a:buNone/>
            </a:pPr>
            <a:r>
              <a:rPr lang="it-IT"/>
              <a:t>✔ </a:t>
            </a:r>
            <a:r>
              <a:rPr b="1" lang="it-IT"/>
              <a:t>approfondimenti </a:t>
            </a:r>
            <a:r>
              <a:rPr lang="it-IT"/>
              <a:t>sui principali temi della prova;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ct val="100000"/>
              <a:buNone/>
            </a:pPr>
            <a:r>
              <a:rPr lang="it-IT"/>
              <a:t>✔ </a:t>
            </a:r>
            <a:r>
              <a:rPr b="1" lang="it-IT"/>
              <a:t>indicazioni operative</a:t>
            </a:r>
            <a:r>
              <a:rPr lang="it-IT"/>
              <a:t> per la preparazione del colloquio.</a:t>
            </a:r>
            <a:endParaRPr/>
          </a:p>
          <a:p>
            <a:pPr indent="-154940" lvl="0" marL="34290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ct val="100000"/>
              <a:buNone/>
            </a:pPr>
            <a:r>
              <a:t/>
            </a:r>
            <a:endParaRPr/>
          </a:p>
        </p:txBody>
      </p:sp>
      <p:pic>
        <p:nvPicPr>
          <p:cNvPr id="114" name="Google Shape;114;p4" title="Tuttoscuola_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09650" y="6145575"/>
            <a:ext cx="2185050" cy="47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5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solidFill>
            <a:srgbClr val="338096"/>
          </a:solidFill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b="1" lang="it-IT">
                <a:solidFill>
                  <a:schemeClr val="lt1"/>
                </a:solidFill>
              </a:rPr>
              <a:t>Gli obiettivi del corso </a:t>
            </a:r>
            <a:endParaRPr b="1"/>
          </a:p>
        </p:txBody>
      </p:sp>
      <p:sp>
        <p:nvSpPr>
          <p:cNvPr id="120" name="Google Shape;120;p5"/>
          <p:cNvSpPr txBox="1"/>
          <p:nvPr>
            <p:ph idx="1" type="body"/>
          </p:nvPr>
        </p:nvSpPr>
        <p:spPr>
          <a:xfrm>
            <a:off x="457200" y="1619619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-381000" lvl="0" marL="3429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b="1" lang="it-IT" sz="2400">
                <a:solidFill>
                  <a:srgbClr val="338096"/>
                </a:solidFill>
              </a:rPr>
              <a:t>Padroneggiare</a:t>
            </a:r>
            <a:r>
              <a:rPr lang="it-IT" sz="2400"/>
              <a:t> i contenuti afferenti ai 5 ambiti di cui all’</a:t>
            </a:r>
            <a:r>
              <a:rPr b="1" lang="it-IT" sz="2400"/>
              <a:t>allegato C del D.M. n.109 </a:t>
            </a:r>
            <a:r>
              <a:rPr lang="it-IT" sz="2400"/>
              <a:t>del 12.06.2024.</a:t>
            </a:r>
            <a:endParaRPr sz="2400"/>
          </a:p>
          <a:p>
            <a:pPr indent="-381000" lvl="0" marL="3429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b="1" lang="it-IT" sz="2400">
                <a:solidFill>
                  <a:srgbClr val="338096"/>
                </a:solidFill>
              </a:rPr>
              <a:t>Saper affrontare</a:t>
            </a:r>
            <a:r>
              <a:rPr lang="it-IT" sz="2400"/>
              <a:t> il </a:t>
            </a:r>
            <a:r>
              <a:rPr b="1" lang="it-IT" sz="2400"/>
              <a:t>quesito di tipo situazionale</a:t>
            </a:r>
            <a:r>
              <a:rPr lang="it-IT" sz="2400"/>
              <a:t> dal punto di vista del profilo del Dirigente con funzioni tecnico-ispettive.</a:t>
            </a:r>
            <a:endParaRPr sz="2400"/>
          </a:p>
          <a:p>
            <a:pPr indent="-381000" lvl="0" marL="3429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b="1" lang="it-IT" sz="2400">
                <a:solidFill>
                  <a:srgbClr val="338096"/>
                </a:solidFill>
              </a:rPr>
              <a:t>Saper organizzare</a:t>
            </a:r>
            <a:r>
              <a:rPr lang="it-IT" sz="2400">
                <a:solidFill>
                  <a:srgbClr val="FF0000"/>
                </a:solidFill>
              </a:rPr>
              <a:t> </a:t>
            </a:r>
            <a:r>
              <a:rPr lang="it-IT" sz="2400"/>
              <a:t>la gestione della prova orale avendo a riferimento </a:t>
            </a:r>
            <a:r>
              <a:rPr b="1" lang="it-IT" sz="2400"/>
              <a:t>7 quesiti di diversa tipologia</a:t>
            </a:r>
            <a:r>
              <a:rPr lang="it-IT" sz="2400"/>
              <a:t> insieme a quello di natura situazionale.</a:t>
            </a:r>
            <a:endParaRPr sz="2400"/>
          </a:p>
          <a:p>
            <a:pPr indent="-381000" lvl="0" marL="3429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b="1" lang="it-IT" sz="2400">
                <a:solidFill>
                  <a:srgbClr val="338096"/>
                </a:solidFill>
              </a:rPr>
              <a:t>Sviluppare</a:t>
            </a:r>
            <a:r>
              <a:rPr lang="it-IT" sz="2400"/>
              <a:t> le proprie capacità e attitudini con riferimento alle competenze elencate all’art. 5 co. 2 del Bando.</a:t>
            </a:r>
            <a:endParaRPr sz="2400"/>
          </a:p>
          <a:p>
            <a:pPr indent="-381000" lvl="0" marL="3429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b="1" lang="it-IT" sz="2400">
                <a:solidFill>
                  <a:srgbClr val="338096"/>
                </a:solidFill>
              </a:rPr>
              <a:t>Acquisire</a:t>
            </a:r>
            <a:r>
              <a:rPr lang="it-IT" sz="2400"/>
              <a:t> </a:t>
            </a:r>
            <a:r>
              <a:rPr b="1" lang="it-IT" sz="2400"/>
              <a:t>sicurezza</a:t>
            </a:r>
            <a:r>
              <a:rPr lang="it-IT" sz="2400"/>
              <a:t> sulle proprie competenze di tipo espositivo-comunicativo.</a:t>
            </a:r>
            <a:endParaRPr sz="2400"/>
          </a:p>
          <a:p>
            <a:pPr indent="-185420" lvl="0" marL="34290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3200"/>
              <a:buNone/>
            </a:pPr>
            <a:r>
              <a:t/>
            </a:r>
            <a:endParaRPr/>
          </a:p>
        </p:txBody>
      </p:sp>
      <p:pic>
        <p:nvPicPr>
          <p:cNvPr id="121" name="Google Shape;121;p5" title="Tuttoscuola_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09650" y="6145575"/>
            <a:ext cx="2185050" cy="47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i Office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i Office">
  <a:themeElements>
    <a:clrScheme name="Tema di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Laura</dc:creator>
</cp:coreProperties>
</file>