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80" r:id="rId3"/>
    <p:sldId id="263" r:id="rId4"/>
    <p:sldId id="264" r:id="rId5"/>
    <p:sldId id="282" r:id="rId6"/>
    <p:sldId id="283" r:id="rId7"/>
    <p:sldId id="288" r:id="rId8"/>
    <p:sldId id="284" r:id="rId9"/>
    <p:sldId id="285" r:id="rId10"/>
    <p:sldId id="289" r:id="rId11"/>
    <p:sldId id="290" r:id="rId12"/>
    <p:sldId id="291" r:id="rId13"/>
    <p:sldId id="287" r:id="rId14"/>
    <p:sldId id="257" r:id="rId15"/>
    <p:sldId id="261" r:id="rId16"/>
    <p:sldId id="268" r:id="rId17"/>
    <p:sldId id="269" r:id="rId18"/>
    <p:sldId id="270" r:id="rId19"/>
    <p:sldId id="271" r:id="rId20"/>
    <p:sldId id="274" r:id="rId21"/>
  </p:sldIdLst>
  <p:sldSz cx="18288000" cy="10287000"/>
  <p:notesSz cx="6858000" cy="9144000"/>
  <p:embeddedFontLst>
    <p:embeddedFont>
      <p:font typeface="Neue Montreal" pitchFamily="2" charset="0"/>
      <p:regular r:id="rId23"/>
    </p:embeddedFont>
    <p:embeddedFont>
      <p:font typeface="Neue Montreal Bold" pitchFamily="2" charset="0"/>
      <p:regular r:id="rId24"/>
      <p:bold r:id="rId25"/>
    </p:embeddedFont>
    <p:embeddedFont>
      <p:font typeface="Neue Montreal Medium" pitchFamily="2" charset="0"/>
      <p:regular r:id="rId26"/>
    </p:embeddedFont>
    <p:embeddedFont>
      <p:font typeface="Telegraf" pitchFamily="2" charset="77"/>
      <p:regular r:id="rId27"/>
    </p:embeddedFont>
    <p:embeddedFont>
      <p:font typeface="Telegraf Bold" pitchFamily="2" charset="77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 autoAdjust="0"/>
    <p:restoredTop sz="94658" autoAdjust="0"/>
  </p:normalViewPr>
  <p:slideViewPr>
    <p:cSldViewPr>
      <p:cViewPr varScale="1">
        <p:scale>
          <a:sx n="80" d="100"/>
          <a:sy n="80" d="100"/>
        </p:scale>
        <p:origin x="79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E93F1-1166-B141-B2E4-2E9691D8E41D}" type="datetimeFigureOut">
              <a:rPr lang="it-IT" smtClean="0"/>
              <a:t>05/12/25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B4620-FC51-044C-B70E-A92984F128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64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B4620-FC51-044C-B70E-A92984F1288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88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5D5E1-3044-BA42-A3D7-80B1523E4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0671DA9-650D-17DB-7B67-A6473F2D7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5A27C2B-8C71-5994-246D-D5E3F6B8D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03618A-A30E-3ABB-42B5-29D4B14D0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B4620-FC51-044C-B70E-A92984F1288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296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11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svg"/><Relationship Id="rId5" Type="http://schemas.openxmlformats.org/officeDocument/2006/relationships/image" Target="../media/image2.sv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11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svg"/><Relationship Id="rId5" Type="http://schemas.openxmlformats.org/officeDocument/2006/relationships/image" Target="../media/image2.sv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sv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sv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12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40.png"/><Relationship Id="rId3" Type="http://schemas.openxmlformats.org/officeDocument/2006/relationships/image" Target="../media/image33.svg"/><Relationship Id="rId7" Type="http://schemas.openxmlformats.org/officeDocument/2006/relationships/image" Target="../media/image17.jpeg"/><Relationship Id="rId12" Type="http://schemas.openxmlformats.org/officeDocument/2006/relationships/image" Target="../media/image39.svg"/><Relationship Id="rId2" Type="http://schemas.openxmlformats.org/officeDocument/2006/relationships/image" Target="../media/image32.png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5" Type="http://schemas.openxmlformats.org/officeDocument/2006/relationships/image" Target="../media/image8.png"/><Relationship Id="rId10" Type="http://schemas.openxmlformats.org/officeDocument/2006/relationships/image" Target="../media/image37.jpeg"/><Relationship Id="rId4" Type="http://schemas.openxmlformats.org/officeDocument/2006/relationships/image" Target="../media/image34.jpeg"/><Relationship Id="rId9" Type="http://schemas.openxmlformats.org/officeDocument/2006/relationships/image" Target="../media/image36.jpeg"/><Relationship Id="rId14" Type="http://schemas.openxmlformats.org/officeDocument/2006/relationships/image" Target="../media/image4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3.svg"/><Relationship Id="rId7" Type="http://schemas.openxmlformats.org/officeDocument/2006/relationships/image" Target="../media/image4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2.jpeg"/><Relationship Id="rId9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9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3" name="Freeform 3"/>
          <p:cNvSpPr/>
          <p:nvPr/>
        </p:nvSpPr>
        <p:spPr>
          <a:xfrm>
            <a:off x="-1143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4" name="Group 4"/>
          <p:cNvGrpSpPr/>
          <p:nvPr/>
        </p:nvGrpSpPr>
        <p:grpSpPr>
          <a:xfrm>
            <a:off x="606669" y="8541968"/>
            <a:ext cx="18288000" cy="1689581"/>
            <a:chOff x="0" y="0"/>
            <a:chExt cx="4816593" cy="4449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444993"/>
            </a:xfrm>
            <a:custGeom>
              <a:avLst/>
              <a:gdLst/>
              <a:ahLst/>
              <a:cxnLst/>
              <a:rect l="l" t="t" r="r" b="b"/>
              <a:pathLst>
                <a:path w="4816592" h="444993">
                  <a:moveTo>
                    <a:pt x="0" y="0"/>
                  </a:moveTo>
                  <a:lnTo>
                    <a:pt x="4816592" y="0"/>
                  </a:lnTo>
                  <a:lnTo>
                    <a:pt x="4816592" y="444993"/>
                  </a:lnTo>
                  <a:lnTo>
                    <a:pt x="0" y="444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521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486518"/>
            <a:ext cx="18288000" cy="110901"/>
            <a:chOff x="0" y="0"/>
            <a:chExt cx="4816593" cy="292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9208"/>
            </a:xfrm>
            <a:custGeom>
              <a:avLst/>
              <a:gdLst/>
              <a:ahLst/>
              <a:cxnLst/>
              <a:rect l="l" t="t" r="r" b="b"/>
              <a:pathLst>
                <a:path w="4816592" h="29208">
                  <a:moveTo>
                    <a:pt x="0" y="0"/>
                  </a:moveTo>
                  <a:lnTo>
                    <a:pt x="4816592" y="0"/>
                  </a:lnTo>
                  <a:lnTo>
                    <a:pt x="4816592" y="29208"/>
                  </a:lnTo>
                  <a:lnTo>
                    <a:pt x="0" y="29208"/>
                  </a:ln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4816593" cy="105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5143500"/>
            <a:ext cx="13482083" cy="2494548"/>
            <a:chOff x="0" y="0"/>
            <a:chExt cx="4085888" cy="7559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85888" cy="755999"/>
            </a:xfrm>
            <a:custGeom>
              <a:avLst/>
              <a:gdLst/>
              <a:ahLst/>
              <a:cxnLst/>
              <a:rect l="l" t="t" r="r" b="b"/>
              <a:pathLst>
                <a:path w="4085888" h="755999">
                  <a:moveTo>
                    <a:pt x="0" y="0"/>
                  </a:moveTo>
                  <a:lnTo>
                    <a:pt x="4085888" y="0"/>
                  </a:lnTo>
                  <a:lnTo>
                    <a:pt x="4085888" y="755999"/>
                  </a:lnTo>
                  <a:lnTo>
                    <a:pt x="0" y="755999"/>
                  </a:lnTo>
                  <a:close/>
                </a:path>
              </a:pathLst>
            </a:custGeom>
            <a:solidFill>
              <a:srgbClr val="61C69C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4085888" cy="83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9307" y="6012162"/>
            <a:ext cx="14350542" cy="861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7"/>
              </a:lnSpc>
            </a:pPr>
            <a:r>
              <a:rPr lang="en-US" sz="6374" b="1" spc="-382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+ </a:t>
            </a:r>
            <a:r>
              <a:rPr lang="en-US" sz="6374" b="1" spc="-382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istruzione</a:t>
            </a:r>
            <a:r>
              <a:rPr lang="en-US" sz="6374" b="1" spc="-382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è la soluzione</a:t>
            </a:r>
          </a:p>
        </p:txBody>
      </p:sp>
      <p:sp>
        <p:nvSpPr>
          <p:cNvPr id="14" name="Freeform 14"/>
          <p:cNvSpPr/>
          <p:nvPr/>
        </p:nvSpPr>
        <p:spPr>
          <a:xfrm rot="-453225">
            <a:off x="579210" y="6778655"/>
            <a:ext cx="704336" cy="1046986"/>
          </a:xfrm>
          <a:custGeom>
            <a:avLst/>
            <a:gdLst/>
            <a:ahLst/>
            <a:cxnLst/>
            <a:rect l="l" t="t" r="r" b="b"/>
            <a:pathLst>
              <a:path w="704336" h="1046986">
                <a:moveTo>
                  <a:pt x="0" y="0"/>
                </a:moveTo>
                <a:lnTo>
                  <a:pt x="704336" y="0"/>
                </a:lnTo>
                <a:lnTo>
                  <a:pt x="704336" y="1046986"/>
                </a:lnTo>
                <a:lnTo>
                  <a:pt x="0" y="1046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>
            <a:off x="513450" y="2310019"/>
            <a:ext cx="13722397" cy="3012495"/>
          </a:xfrm>
          <a:custGeom>
            <a:avLst/>
            <a:gdLst/>
            <a:ahLst/>
            <a:cxnLst/>
            <a:rect l="l" t="t" r="r" b="b"/>
            <a:pathLst>
              <a:path w="13722397" h="3012495">
                <a:moveTo>
                  <a:pt x="0" y="0"/>
                </a:moveTo>
                <a:lnTo>
                  <a:pt x="13722397" y="0"/>
                </a:lnTo>
                <a:lnTo>
                  <a:pt x="13722397" y="3012496"/>
                </a:lnTo>
                <a:lnTo>
                  <a:pt x="0" y="30124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TextBox 16"/>
          <p:cNvSpPr txBox="1"/>
          <p:nvPr/>
        </p:nvSpPr>
        <p:spPr>
          <a:xfrm>
            <a:off x="13701558" y="9237422"/>
            <a:ext cx="3557742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19"/>
              </a:lnSpc>
            </a:pPr>
            <a:r>
              <a:rPr lang="en-US" sz="2599" b="1" spc="-25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www.tuttoscuola.com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9890" y="9248775"/>
            <a:ext cx="439450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119"/>
              </a:lnSpc>
            </a:pPr>
            <a:r>
              <a:rPr lang="en-US" sz="2599" b="1" spc="-25" dirty="0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5 </a:t>
            </a:r>
            <a:r>
              <a:rPr lang="en-US" sz="2599" b="1" spc="-25" dirty="0" err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dicembre</a:t>
            </a:r>
            <a:r>
              <a:rPr lang="en-US" sz="2599" b="1" spc="-25" dirty="0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7200" y="3527479"/>
            <a:ext cx="8708366" cy="6967761"/>
            <a:chOff x="-143338" y="-76200"/>
            <a:chExt cx="2293561" cy="1835130"/>
          </a:xfrm>
        </p:grpSpPr>
        <p:sp>
          <p:nvSpPr>
            <p:cNvPr id="3" name="Freeform 3"/>
            <p:cNvSpPr/>
            <p:nvPr/>
          </p:nvSpPr>
          <p:spPr>
            <a:xfrm>
              <a:off x="-143338" y="0"/>
              <a:ext cx="2293561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0" y="6057900"/>
            <a:ext cx="7620000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 rot="5400000">
            <a:off x="-237581" y="7120289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8609168" y="375569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it-I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49897" y="1888784"/>
            <a:ext cx="17052304" cy="2654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LA RENDICONTAZIONE SOCIALE E LA PROGETTAZIONE PER IL MIGLIORAMENTO (TRIENNIO</a:t>
            </a:r>
            <a:r>
              <a:rPr lang="en-US" sz="80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2025/2028)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532274" y="32712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459152" y="6904120"/>
            <a:ext cx="742170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448167" y="4696635"/>
            <a:ext cx="9824849" cy="2453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una padronanza operativa del ciclo di autovalutazione e miglioramento (RS-RAV-</a:t>
            </a:r>
            <a:r>
              <a:rPr lang="it-IT" sz="2800" kern="0" dirty="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PdM</a:t>
            </a:r>
            <a:r>
              <a:rPr lang="it-IT" sz="28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-PTOF), assicurando la coerenza tra i documenti strategici dell’istituzione scolastica in linea con le nuove indicazioni operative ministeriali.</a:t>
            </a: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574707" y="4836093"/>
            <a:ext cx="4644552" cy="494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6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MODULO   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8714" y="608889"/>
            <a:ext cx="4499104" cy="440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551343" y="751592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14003796" y="715547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2D1ABD3F-02A9-45AA-8791-112CA9EB515E}"/>
              </a:ext>
            </a:extLst>
          </p:cNvPr>
          <p:cNvSpPr/>
          <p:nvPr/>
        </p:nvSpPr>
        <p:spPr>
          <a:xfrm>
            <a:off x="10300512" y="3795635"/>
            <a:ext cx="6970954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OBIETTIVO DEL PERCORSO</a:t>
            </a:r>
            <a:r>
              <a:rPr lang="en-US" sz="18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 dirty="0"/>
          </a:p>
        </p:txBody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3D6FF78E-6723-9F94-E4D5-C1BEADCE9E17}"/>
              </a:ext>
            </a:extLst>
          </p:cNvPr>
          <p:cNvSpPr/>
          <p:nvPr/>
        </p:nvSpPr>
        <p:spPr>
          <a:xfrm>
            <a:off x="10249206" y="7566161"/>
            <a:ext cx="5780807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         TARGET</a:t>
            </a:r>
            <a:r>
              <a:rPr lang="en-US" sz="18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 dirty="0"/>
          </a:p>
        </p:txBody>
      </p:sp>
      <p:sp>
        <p:nvSpPr>
          <p:cNvPr id="38" name="TextBox 24">
            <a:extLst>
              <a:ext uri="{FF2B5EF4-FFF2-40B4-BE49-F238E27FC236}">
                <a16:creationId xmlns:a16="http://schemas.microsoft.com/office/drawing/2014/main" id="{30A25B52-0F63-1800-2966-0836283DAA7C}"/>
              </a:ext>
            </a:extLst>
          </p:cNvPr>
          <p:cNvSpPr txBox="1"/>
          <p:nvPr/>
        </p:nvSpPr>
        <p:spPr>
          <a:xfrm>
            <a:off x="8623281" y="8363266"/>
            <a:ext cx="9824849" cy="166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DIRIGENTI SCOLASTICI</a:t>
            </a: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NIV</a:t>
            </a:r>
          </a:p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Aperto ai DOCENTI</a:t>
            </a: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9F4EBD8A-29A9-4C7E-8A09-28A787DD1D5D}"/>
              </a:ext>
            </a:extLst>
          </p:cNvPr>
          <p:cNvSpPr/>
          <p:nvPr/>
        </p:nvSpPr>
        <p:spPr>
          <a:xfrm>
            <a:off x="13485087" y="-291198"/>
            <a:ext cx="4264504" cy="2142835"/>
          </a:xfrm>
          <a:custGeom>
            <a:avLst/>
            <a:gdLst/>
            <a:ahLst/>
            <a:cxnLst/>
            <a:rect l="l" t="t" r="r" b="b"/>
            <a:pathLst>
              <a:path w="1333935" h="800844">
                <a:moveTo>
                  <a:pt x="108926" y="0"/>
                </a:moveTo>
                <a:lnTo>
                  <a:pt x="1225010" y="0"/>
                </a:lnTo>
                <a:cubicBezTo>
                  <a:pt x="1285168" y="0"/>
                  <a:pt x="1333935" y="48768"/>
                  <a:pt x="1333935" y="108926"/>
                </a:cubicBezTo>
                <a:lnTo>
                  <a:pt x="1333935" y="691918"/>
                </a:lnTo>
                <a:cubicBezTo>
                  <a:pt x="1333935" y="752076"/>
                  <a:pt x="1285168" y="800844"/>
                  <a:pt x="1225010" y="800844"/>
                </a:cubicBezTo>
                <a:lnTo>
                  <a:pt x="108926" y="800844"/>
                </a:lnTo>
                <a:cubicBezTo>
                  <a:pt x="48768" y="800844"/>
                  <a:pt x="0" y="752076"/>
                  <a:pt x="0" y="691918"/>
                </a:cubicBezTo>
                <a:lnTo>
                  <a:pt x="0" y="108926"/>
                </a:lnTo>
                <a:cubicBezTo>
                  <a:pt x="0" y="48768"/>
                  <a:pt x="48768" y="0"/>
                  <a:pt x="108926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0093D1"/>
            </a:solidFill>
            <a:prstDash val="solid"/>
            <a:round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32063F04-F858-2668-80DE-E82FEC5893BE}"/>
              </a:ext>
            </a:extLst>
          </p:cNvPr>
          <p:cNvSpPr txBox="1"/>
          <p:nvPr/>
        </p:nvSpPr>
        <p:spPr>
          <a:xfrm>
            <a:off x="14718154" y="653131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 dirty="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8" name="Freeform 32">
            <a:extLst>
              <a:ext uri="{FF2B5EF4-FFF2-40B4-BE49-F238E27FC236}">
                <a16:creationId xmlns:a16="http://schemas.microsoft.com/office/drawing/2014/main" id="{26713D8A-928F-6A67-53EF-AD818CC9444D}"/>
              </a:ext>
            </a:extLst>
          </p:cNvPr>
          <p:cNvSpPr/>
          <p:nvPr/>
        </p:nvSpPr>
        <p:spPr>
          <a:xfrm>
            <a:off x="14038284" y="650538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298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0257" y="3622259"/>
            <a:ext cx="8523657" cy="6678439"/>
            <a:chOff x="0" y="0"/>
            <a:chExt cx="2150223" cy="1758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50223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649254" y="5893218"/>
            <a:ext cx="6164619" cy="16152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r>
              <a:rPr lang="it-IT" dirty="0"/>
              <a:t>           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665001" y="7714097"/>
            <a:ext cx="6261508" cy="20203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 rot="5400000">
            <a:off x="569365" y="4796167"/>
            <a:ext cx="388979" cy="229198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 rot="5400000">
            <a:off x="577238" y="6676854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0" name="Freeform 10"/>
          <p:cNvSpPr/>
          <p:nvPr/>
        </p:nvSpPr>
        <p:spPr>
          <a:xfrm rot="5400000">
            <a:off x="632479" y="8687708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514225" y="-177333"/>
            <a:ext cx="4264504" cy="2142835"/>
            <a:chOff x="0" y="0"/>
            <a:chExt cx="1333935" cy="8008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3935" cy="800844"/>
            </a:xfrm>
            <a:custGeom>
              <a:avLst/>
              <a:gdLst/>
              <a:ahLst/>
              <a:cxnLst/>
              <a:rect l="l" t="t" r="r" b="b"/>
              <a:pathLst>
                <a:path w="1333935" h="800844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691918"/>
                  </a:lnTo>
                  <a:cubicBezTo>
                    <a:pt x="1333935" y="752076"/>
                    <a:pt x="1285168" y="800844"/>
                    <a:pt x="1225010" y="800844"/>
                  </a:cubicBezTo>
                  <a:lnTo>
                    <a:pt x="108926" y="800844"/>
                  </a:lnTo>
                  <a:cubicBezTo>
                    <a:pt x="48768" y="800844"/>
                    <a:pt x="0" y="752076"/>
                    <a:pt x="0" y="691918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33935" cy="87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457329" y="464505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538409" y="1946577"/>
            <a:ext cx="17127606" cy="2580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  <a:p>
            <a:pPr algn="l"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   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2276" y="509843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6752521" y="4621441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29" y="0"/>
                </a:lnTo>
                <a:lnTo>
                  <a:pt x="922929" y="613748"/>
                </a:lnTo>
                <a:lnTo>
                  <a:pt x="0" y="61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1122599" y="8595711"/>
            <a:ext cx="597225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DAL </a:t>
            </a:r>
            <a:r>
              <a:rPr lang="en-US" sz="2999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PdM</a:t>
            </a: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 PTOF</a:t>
            </a:r>
          </a:p>
        </p:txBody>
      </p:sp>
      <p:sp>
        <p:nvSpPr>
          <p:cNvPr id="21" name="Freeform 21"/>
          <p:cNvSpPr/>
          <p:nvPr/>
        </p:nvSpPr>
        <p:spPr>
          <a:xfrm>
            <a:off x="6712659" y="6501200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29" y="0"/>
                </a:lnTo>
                <a:lnTo>
                  <a:pt x="922929" y="613748"/>
                </a:lnTo>
                <a:lnTo>
                  <a:pt x="0" y="61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3" name="Freeform 23"/>
          <p:cNvSpPr/>
          <p:nvPr/>
        </p:nvSpPr>
        <p:spPr>
          <a:xfrm>
            <a:off x="6651047" y="8478216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29" y="0"/>
                </a:lnTo>
                <a:lnTo>
                  <a:pt x="922929" y="613749"/>
                </a:lnTo>
                <a:lnTo>
                  <a:pt x="0" y="6137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TextBox 24"/>
          <p:cNvSpPr txBox="1"/>
          <p:nvPr/>
        </p:nvSpPr>
        <p:spPr>
          <a:xfrm>
            <a:off x="8016979" y="3916451"/>
            <a:ext cx="9824849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24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2000" b="1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Rendicontazione</a:t>
            </a: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 Sociale  come </a:t>
            </a:r>
            <a:r>
              <a:rPr lang="en-US" sz="2000" b="1" i="1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Input 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: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analisi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del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documento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finale del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triennio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precedente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Identificazione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risultati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raggiunti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nodi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critici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irrisolti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 </a:t>
            </a:r>
          </a:p>
          <a:p>
            <a:pPr marL="431802" lvl="1" indent="-215901" algn="l">
              <a:lnSpc>
                <a:spcPts val="224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Il RAV (</a:t>
            </a:r>
            <a:r>
              <a:rPr lang="en-US" sz="2000" b="1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Triennio</a:t>
            </a: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 2025/2028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):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struttura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piattaforma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navigazione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inserimento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.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Interpretazione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avanzata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degli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Esiti di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Apprendimento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(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INVALSI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interni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)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Processi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(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pratiche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didattiche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gestionali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).</a:t>
            </a:r>
          </a:p>
          <a:p>
            <a:pPr marL="431802" lvl="1" indent="-215901" algn="l">
              <a:lnSpc>
                <a:spcPts val="2240"/>
              </a:lnSpc>
              <a:buFont typeface="Arial"/>
              <a:buChar char="•"/>
            </a:pP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L’identificazione delle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Priorità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: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tecniche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per la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selezione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priorità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strategiche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traguardi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da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perseguire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nel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prossimo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triennio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.</a:t>
            </a:r>
          </a:p>
          <a:p>
            <a:pPr marL="431802" lvl="1" indent="-215901" algn="l">
              <a:lnSpc>
                <a:spcPts val="2240"/>
              </a:lnSpc>
              <a:buFont typeface="Arial"/>
              <a:buChar char="•"/>
            </a:pPr>
            <a:endParaRPr lang="en-US" sz="20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70300" y="4685521"/>
            <a:ext cx="542404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DALLA RENDICONTAZIONE AL RAV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2590" y="6600137"/>
            <a:ext cx="542404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DAL RAV AL </a:t>
            </a:r>
            <a:r>
              <a:rPr lang="en-US" sz="2999" b="1" spc="-29" dirty="0" err="1">
                <a:solidFill>
                  <a:srgbClr val="FFFFFF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PdM</a:t>
            </a:r>
            <a:endParaRPr lang="en-US" sz="2199" spc="-21" dirty="0">
              <a:solidFill>
                <a:srgbClr val="FFFFFF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967365" y="6169246"/>
            <a:ext cx="9824849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38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Il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PdM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come Progetto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Operativo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traduzione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Priorità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Traguardi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 RAV in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Obiettivi di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Processo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specifici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misurabili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rilevanti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temporizzabili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(SMART).</a:t>
            </a:r>
          </a:p>
          <a:p>
            <a:pPr marL="431802" lvl="1" indent="-215901" algn="l">
              <a:lnSpc>
                <a:spcPts val="238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Progettazione del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PdM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</a:t>
            </a:r>
            <a:r>
              <a:rPr lang="en-US" sz="2000" b="1" dirty="0" err="1">
                <a:solidFill>
                  <a:srgbClr val="292929"/>
                </a:solidFill>
                <a:latin typeface="Neue Montreal"/>
                <a:ea typeface="Neue Montreal Bold"/>
                <a:cs typeface="Neue Montreal Bold"/>
                <a:sym typeface="Neue Montreal"/>
              </a:rPr>
              <a:t>d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efinizione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azioni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assegnazione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risorse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(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umane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finanziarie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strumentali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) 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individuazione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Responsabili (Accountability). </a:t>
            </a:r>
            <a:endParaRPr lang="en-US" sz="20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marL="431802" lvl="1" indent="-215901" algn="l">
              <a:lnSpc>
                <a:spcPts val="238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Sistema di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Monitoraggio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creazione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di </a:t>
            </a:r>
            <a:r>
              <a:rPr lang="en-US" sz="2000" i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indicatori</a:t>
            </a:r>
            <a:r>
              <a:rPr lang="en-US" sz="2000" i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 di </a:t>
            </a:r>
            <a:r>
              <a:rPr lang="en-US" sz="2000" i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processo</a:t>
            </a:r>
            <a:r>
              <a:rPr lang="en-US" sz="2000" i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 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 la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verifica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in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itinere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azioni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74309" y="8340423"/>
            <a:ext cx="10002367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200"/>
              </a:lnSpc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Il PTOF (2025/2028) come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Sintesi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Strategica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la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funzione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 PTOF come cornice Triennale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che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incorpora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dà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coerenza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alle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azioni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di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miglioramento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. </a:t>
            </a:r>
          </a:p>
          <a:p>
            <a:pPr marL="431802" lvl="1" indent="-215901" algn="l">
              <a:lnSpc>
                <a:spcPts val="2200"/>
              </a:lnSpc>
              <a:buFont typeface="Arial"/>
              <a:buChar char="•"/>
            </a:pP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Integrazione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Coerente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come le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azioni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del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PdM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devono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riflettersi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nella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Progettazione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Curricolare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nel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Piano di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Formazione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 del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Personale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nel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Piano di </a:t>
            </a:r>
            <a:r>
              <a:rPr lang="en-US" sz="2000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Inclusione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del PTOF.</a:t>
            </a:r>
            <a:endParaRPr lang="en-US" sz="2000" b="1" dirty="0">
              <a:solidFill>
                <a:srgbClr val="292929"/>
              </a:solidFill>
              <a:latin typeface="Neue Montreal" pitchFamily="2" charset="0"/>
              <a:ea typeface="Neue Montreal Bold"/>
              <a:cs typeface="Neue Montreal Bold"/>
              <a:sym typeface="Neue Montreal Bold"/>
            </a:endParaRPr>
          </a:p>
          <a:p>
            <a:pPr marL="431802" lvl="1" indent="-215901" algn="l">
              <a:lnSpc>
                <a:spcPts val="2200"/>
              </a:lnSpc>
              <a:buFont typeface="Arial"/>
              <a:buChar char="•"/>
            </a:pP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Gestione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 PTOF e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pubblicazione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aspetti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formali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procedurali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, aggiornamento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annuale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trasparenza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per la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33695" y="844961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724907" y="687856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 dirty="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13948885" y="669186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3736" y="3702212"/>
            <a:ext cx="8164129" cy="6678439"/>
            <a:chOff x="0" y="0"/>
            <a:chExt cx="2150223" cy="1758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50223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722483" y="51435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722483" y="62865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dirty="0"/>
          </a:p>
        </p:txBody>
      </p:sp>
      <p:sp>
        <p:nvSpPr>
          <p:cNvPr id="7" name="AutoShape 7"/>
          <p:cNvSpPr/>
          <p:nvPr/>
        </p:nvSpPr>
        <p:spPr>
          <a:xfrm>
            <a:off x="722483" y="76581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 rot="5400000">
            <a:off x="97325" y="4442344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 rot="5400000">
            <a:off x="89950" y="5819087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 rot="5400000">
            <a:off x="97324" y="7217979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633478" y="-158995"/>
            <a:ext cx="4264504" cy="2035929"/>
            <a:chOff x="0" y="0"/>
            <a:chExt cx="1333935" cy="10103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021021" y="592526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 rot="5400000">
            <a:off x="115393" y="8914306"/>
            <a:ext cx="388979" cy="162567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722483" y="6597900"/>
            <a:ext cx="6916474" cy="811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9 ORE DI FORMAZIONE (SUDDIVISE IN 3 SESSIONE DI 3 ORE)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2102" y="8008727"/>
            <a:ext cx="7317272" cy="2080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FOCUS SULLA NOTA 66850/2025 – aggiornamento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sulle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sezioni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 RAV e del PTOF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che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richiedono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particolare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attenzione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per il nuovo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triennio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, con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enfasi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sui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temi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di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sviluppo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sostenibile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transizione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digitale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inclusione</a:t>
            </a:r>
            <a:endParaRPr lang="en-US" sz="2400" b="1" spc="-29" dirty="0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024126" y="3738146"/>
            <a:ext cx="10461582" cy="617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endParaRPr lang="en-US" sz="2800" kern="0" dirty="0">
              <a:latin typeface="Aptos" panose="020B0004020202020204" pitchFamily="34" charset="0"/>
              <a:cs typeface="Arial" panose="020B0604020202020204" pitchFamily="34" charset="0"/>
              <a:sym typeface="Neue Montreal"/>
            </a:endParaRP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▶ 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3 webinar in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diretta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che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saranno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registrati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e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resi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fruibili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ai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corsisti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.</a:t>
            </a: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400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▶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 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Materiali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di studio, slide,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strumenti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e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modelli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di Lavoro.</a:t>
            </a:r>
            <a:endParaRPr lang="en-US" sz="2800" kern="0" dirty="0">
              <a:latin typeface="Aptos" panose="020B0004020202020204" pitchFamily="34" charset="0"/>
              <a:cs typeface="Arial" panose="020B0604020202020204" pitchFamily="34" charset="0"/>
              <a:sym typeface="Neue Montreal"/>
            </a:endParaRP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▶ 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Possibilità di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consulenza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aggiuntiva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personalizzata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: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sarà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possibile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acquistare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separatamente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il nostro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servizio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di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consulenza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personalizzata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con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formatori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per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ricevere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ulteriori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ausili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.</a:t>
            </a: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▶ 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BONUS: 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un webinar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gratuito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in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diretta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dedicato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alla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valutazione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dei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Dirigenti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Scolastici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(per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DS).</a:t>
            </a:r>
          </a:p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49368" y="4219725"/>
            <a:ext cx="6738797" cy="811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FORMAZIONE A DISTANZA IN MODALITÀ SINCRONA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2167" y="5288956"/>
            <a:ext cx="6738797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POSSIBILITÀ DI ASCOLTARE IN REGISTRATA I WEBINAR</a:t>
            </a:r>
            <a:endParaRPr lang="en-US" sz="2400" spc="-21" dirty="0">
              <a:solidFill>
                <a:srgbClr val="FFFFFF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676434" y="30995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 dirty="0"/>
          </a:p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/>
          <p:cNvSpPr/>
          <p:nvPr/>
        </p:nvSpPr>
        <p:spPr>
          <a:xfrm>
            <a:off x="13990939" y="736036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E0A2A02B-D038-522A-9752-6A41BAC5EB80}"/>
              </a:ext>
            </a:extLst>
          </p:cNvPr>
          <p:cNvSpPr/>
          <p:nvPr/>
        </p:nvSpPr>
        <p:spPr>
          <a:xfrm>
            <a:off x="10239318" y="3373578"/>
            <a:ext cx="6981881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COMPOSIZIONE DEL CORSO</a:t>
            </a:r>
            <a:r>
              <a:rPr lang="en-US" sz="18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32276A3F-3336-32D0-FCDB-E7882B3D665E}"/>
              </a:ext>
            </a:extLst>
          </p:cNvPr>
          <p:cNvSpPr txBox="1"/>
          <p:nvPr/>
        </p:nvSpPr>
        <p:spPr>
          <a:xfrm>
            <a:off x="529169" y="1917299"/>
            <a:ext cx="18686981" cy="26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863471" y="5748535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756745" y="731508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AutoShape 7"/>
          <p:cNvSpPr/>
          <p:nvPr/>
        </p:nvSpPr>
        <p:spPr>
          <a:xfrm>
            <a:off x="756745" y="881495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667442" y="-140221"/>
            <a:ext cx="4264504" cy="1816309"/>
            <a:chOff x="0" y="0"/>
            <a:chExt cx="1333935" cy="10103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6249" y="468942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1124555" y="7602198"/>
            <a:ext cx="5972253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SCRIVERE UN PROGETTO ERASMUS VINCENTE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4555" y="9114987"/>
            <a:ext cx="5891633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GESTIRE E RENDICONTARE </a:t>
            </a:r>
          </a:p>
          <a:p>
            <a:pPr algn="l">
              <a:lnSpc>
                <a:spcPts val="3299"/>
              </a:lnSpc>
            </a:pPr>
            <a:r>
              <a:rPr lang="en-US" sz="2999" b="1" spc="-29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UN PROGETTO ERASMUS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8834" y="4496882"/>
            <a:ext cx="16234830" cy="5578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▶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Sessione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1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– Dalla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rendicontazione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 RAV -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Durata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 3 ore –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relatore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 </a:t>
            </a:r>
            <a:r>
              <a:rPr lang="en-US" sz="2400" b="1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STEFANO STEFANEL</a:t>
            </a:r>
          </a:p>
          <a:p>
            <a:pPr>
              <a:lnSpc>
                <a:spcPct val="150000"/>
              </a:lnSpc>
            </a:pPr>
            <a:r>
              <a:rPr lang="it-IT" sz="2400" b="1" kern="0" dirty="0"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▶</a:t>
            </a:r>
            <a:r>
              <a:rPr lang="it-IT" sz="2400" dirty="0">
                <a:effectLst/>
              </a:rPr>
              <a:t> </a:t>
            </a:r>
            <a:r>
              <a:rPr lang="en-US" sz="2400" b="1" dirty="0" err="1">
                <a:solidFill>
                  <a:srgbClr val="292929"/>
                </a:solidFill>
                <a:effectLst/>
                <a:latin typeface="Neue Montreal"/>
                <a:sym typeface="Neue Montreal"/>
              </a:rPr>
              <a:t>Sessione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2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– Dal RAV al Piano di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Miglioramento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–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Durata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 3 ore –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relatore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 </a:t>
            </a:r>
            <a:r>
              <a:rPr lang="en-US" sz="24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DOMENICO CICCONE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▶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Sessione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3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– Dal Piano di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Miglioramento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 PTOF -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Durata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: 3 ore – 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relatrice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4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"/>
              </a:rPr>
              <a:t>MILENA PISCOZZO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>
              <a:lnSpc>
                <a:spcPct val="150000"/>
              </a:lnSpc>
            </a:pPr>
            <a:endParaRPr lang="en-US" sz="28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▶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giovedì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11 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dicembre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2025 ore 16.00-19.00    (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Sessione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1)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▶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lunedì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15 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dicembre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2025 ore 16.00-19.00      (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Sessione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2) 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▶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giovedì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18 </a:t>
            </a:r>
            <a:r>
              <a:rPr lang="en-US" sz="2400" b="1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dicembre</a:t>
            </a:r>
            <a:r>
              <a:rPr lang="en-US" sz="2400" b="1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2025 ore 16.00-19.00   (</a:t>
            </a:r>
            <a:r>
              <a:rPr lang="en-US" sz="24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Sessione</a:t>
            </a:r>
            <a:r>
              <a:rPr lang="en-US" sz="24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3)</a:t>
            </a:r>
          </a:p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746769" y="165241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 dirty="0"/>
          </a:p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/>
          <p:cNvSpPr/>
          <p:nvPr/>
        </p:nvSpPr>
        <p:spPr>
          <a:xfrm>
            <a:off x="14007178" y="519223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E0A2A02B-D038-522A-9752-6A41BAC5EB80}"/>
              </a:ext>
            </a:extLst>
          </p:cNvPr>
          <p:cNvSpPr/>
          <p:nvPr/>
        </p:nvSpPr>
        <p:spPr>
          <a:xfrm>
            <a:off x="10488608" y="3513108"/>
            <a:ext cx="6248400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PROGRAMMA DEL CORSO</a:t>
            </a:r>
            <a:r>
              <a:rPr lang="en-US" sz="18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32276A3F-3336-32D0-FCDB-E7882B3D665E}"/>
              </a:ext>
            </a:extLst>
          </p:cNvPr>
          <p:cNvSpPr txBox="1"/>
          <p:nvPr/>
        </p:nvSpPr>
        <p:spPr>
          <a:xfrm>
            <a:off x="756745" y="1833148"/>
            <a:ext cx="18686981" cy="26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8229C6C5-A03D-6600-F2AC-FB127B964637}"/>
              </a:ext>
            </a:extLst>
          </p:cNvPr>
          <p:cNvSpPr/>
          <p:nvPr/>
        </p:nvSpPr>
        <p:spPr>
          <a:xfrm>
            <a:off x="9644895" y="6662569"/>
            <a:ext cx="7555592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CALENDARIO DEGLI INCONTRI</a:t>
            </a:r>
            <a:r>
              <a:rPr lang="en-US" sz="18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0872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4">
            <a:extLst>
              <a:ext uri="{FF2B5EF4-FFF2-40B4-BE49-F238E27FC236}">
                <a16:creationId xmlns:a16="http://schemas.microsoft.com/office/drawing/2014/main" id="{8AEA3E88-C39D-D131-2803-B22A619879D4}"/>
              </a:ext>
            </a:extLst>
          </p:cNvPr>
          <p:cNvSpPr/>
          <p:nvPr/>
        </p:nvSpPr>
        <p:spPr>
          <a:xfrm>
            <a:off x="8566950" y="514350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" name="Group 2"/>
          <p:cNvGrpSpPr/>
          <p:nvPr/>
        </p:nvGrpSpPr>
        <p:grpSpPr>
          <a:xfrm>
            <a:off x="-475505" y="5207540"/>
            <a:ext cx="9647346" cy="3872648"/>
            <a:chOff x="0" y="-76200"/>
            <a:chExt cx="2276296" cy="183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76296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  <a:p>
              <a:endParaRPr lang="it-IT" dirty="0"/>
            </a:p>
            <a:p>
              <a:r>
                <a:rPr lang="it-IT" sz="28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3 webinar in diretta che saranno poi registrati e resi</a:t>
              </a:r>
            </a:p>
            <a:p>
              <a:r>
                <a:rPr lang="it-IT" sz="32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</a:t>
              </a:r>
              <a:r>
                <a:rPr lang="it-IT" sz="2800" dirty="0">
                  <a:solidFill>
                    <a:schemeClr val="bg1"/>
                  </a:solidFill>
                  <a:latin typeface="Aptos" panose="020B0004020202020204" pitchFamily="34" charset="0"/>
                </a:rPr>
                <a:t>fruibili.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529169" y="7048500"/>
            <a:ext cx="8919632" cy="1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r>
              <a:rPr lang="it-IT"/>
              <a:t>  </a:t>
            </a:r>
          </a:p>
        </p:txBody>
      </p:sp>
      <p:sp>
        <p:nvSpPr>
          <p:cNvPr id="8" name="Freeform 8"/>
          <p:cNvSpPr/>
          <p:nvPr/>
        </p:nvSpPr>
        <p:spPr>
          <a:xfrm rot="5400000">
            <a:off x="334679" y="6186429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 rot="5400000">
            <a:off x="334678" y="7838353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840100" y="-247594"/>
            <a:ext cx="4264504" cy="2035929"/>
            <a:chOff x="0" y="0"/>
            <a:chExt cx="1333935" cy="10103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TextBox 24"/>
          <p:cNvSpPr txBox="1"/>
          <p:nvPr/>
        </p:nvSpPr>
        <p:spPr>
          <a:xfrm>
            <a:off x="7643022" y="4539233"/>
            <a:ext cx="1090351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endParaRPr lang="en-US" sz="220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863229" y="32828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/>
          </a:p>
          <a:p>
            <a:pPr algn="l">
              <a:lnSpc>
                <a:spcPts val="2931"/>
              </a:lnSpc>
            </a:pPr>
            <a:r>
              <a:rPr lang="en-US" sz="2505" b="1" spc="-15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/>
          <p:cNvSpPr/>
          <p:nvPr/>
        </p:nvSpPr>
        <p:spPr>
          <a:xfrm>
            <a:off x="14183238" y="680431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E0A2A02B-D038-522A-9752-6A41BAC5EB80}"/>
              </a:ext>
            </a:extLst>
          </p:cNvPr>
          <p:cNvSpPr/>
          <p:nvPr/>
        </p:nvSpPr>
        <p:spPr>
          <a:xfrm>
            <a:off x="11889269" y="2921463"/>
            <a:ext cx="4619681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RELATORI</a:t>
            </a:r>
            <a:endParaRPr lang="it-IT" dirty="0"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6F56BC34-CC21-6DD3-4963-259090F38F6C}"/>
              </a:ext>
            </a:extLst>
          </p:cNvPr>
          <p:cNvSpPr txBox="1"/>
          <p:nvPr/>
        </p:nvSpPr>
        <p:spPr>
          <a:xfrm>
            <a:off x="9506159" y="4277713"/>
            <a:ext cx="8381447" cy="5184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2000" indent="-457200">
              <a:lnSpc>
                <a:spcPct val="15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Dott. </a:t>
            </a:r>
            <a:r>
              <a:rPr lang="en-US" sz="2000" b="1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STEFANO STEFANEL</a:t>
            </a:r>
            <a:r>
              <a:rPr lang="en-US" sz="2000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 </a:t>
            </a:r>
            <a:r>
              <a:rPr lang="it-IT" sz="2000" dirty="0"/>
              <a:t>Direttivo nazionale ANDIS, giornalista e formatore. Già DS e Presidente di ANDIS FVG, vanta un’esperienza di 45 anni nel settore scolastico.</a:t>
            </a:r>
            <a:r>
              <a:rPr lang="en-US" sz="2000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 </a:t>
            </a:r>
          </a:p>
          <a:p>
            <a:pPr marL="72000" indent="-457200">
              <a:lnSpc>
                <a:spcPct val="150000"/>
              </a:lnSpc>
              <a:spcAft>
                <a:spcPts val="600"/>
              </a:spcAft>
            </a:pPr>
            <a:r>
              <a:rPr lang="it-IT" sz="2000" dirty="0"/>
              <a:t>Dott. </a:t>
            </a:r>
            <a:r>
              <a:rPr lang="it-IT" sz="2000" b="1" dirty="0"/>
              <a:t>DOMENICO CICCONE </a:t>
            </a:r>
            <a:r>
              <a:rPr lang="it-IT" sz="2000" dirty="0"/>
              <a:t>Direttivo nazionale ANDIS, vanta una lunga esperienza come DS e prima come docente, operatore psico-pedagogico e direttore didattico. Formatore presso Master universitari e del personale della scuola.</a:t>
            </a:r>
          </a:p>
          <a:p>
            <a:pPr marL="72000" indent="-457200">
              <a:lnSpc>
                <a:spcPct val="150000"/>
              </a:lnSpc>
              <a:spcAft>
                <a:spcPts val="600"/>
              </a:spcAft>
            </a:pPr>
            <a:r>
              <a:rPr lang="it-IT" sz="2000" dirty="0"/>
              <a:t>Dott.ssa </a:t>
            </a:r>
            <a:r>
              <a:rPr lang="it-IT" sz="2000" b="1" dirty="0"/>
              <a:t>MILENA PISCOZZO </a:t>
            </a:r>
            <a:r>
              <a:rPr lang="it-IT" sz="2000" dirty="0"/>
              <a:t>DS dell’Istituto Comprensivo “Riccardo Massa” di Milano, ex Dirigente Tecnico presso l’Ufficio Scolastico Regionale per la Lombardia. Ex Presidente A.N.DI.S. Lombardia/Associazione Nazionale Dirigenti Scolastici, componente Consiglio Superiore della Pubblica Istruzione.</a:t>
            </a:r>
            <a:endParaRPr lang="it-IT" sz="2000" b="1" dirty="0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11E62597-040F-F614-0ED9-E7B78ACBFA39}"/>
              </a:ext>
            </a:extLst>
          </p:cNvPr>
          <p:cNvSpPr/>
          <p:nvPr/>
        </p:nvSpPr>
        <p:spPr>
          <a:xfrm>
            <a:off x="1296831" y="4473327"/>
            <a:ext cx="6226915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MATERIALI DI STUDIO</a:t>
            </a:r>
            <a:endParaRPr lang="it-IT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DA36B2B-F04B-8D7A-209D-0004D5B5480C}"/>
              </a:ext>
            </a:extLst>
          </p:cNvPr>
          <p:cNvSpPr txBox="1"/>
          <p:nvPr/>
        </p:nvSpPr>
        <p:spPr>
          <a:xfrm>
            <a:off x="962429" y="7470202"/>
            <a:ext cx="8614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</a:rPr>
              <a:t>Slide e altro materiale relativo al corso </a:t>
            </a:r>
          </a:p>
          <a:p>
            <a:r>
              <a:rPr lang="it-IT" sz="2800" dirty="0">
                <a:solidFill>
                  <a:schemeClr val="bg1"/>
                </a:solidFill>
              </a:rPr>
              <a:t>preparato dai nostri formatori.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7979FD0F-9254-E5A4-9EB8-EA4E9035FB7D}"/>
              </a:ext>
            </a:extLst>
          </p:cNvPr>
          <p:cNvSpPr txBox="1"/>
          <p:nvPr/>
        </p:nvSpPr>
        <p:spPr>
          <a:xfrm>
            <a:off x="529169" y="1826230"/>
            <a:ext cx="18686981" cy="26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  <p:extLst>
      <p:ext uri="{BB962C8B-B14F-4D97-AF65-F5344CB8AC3E}">
        <p14:creationId xmlns:p14="http://schemas.microsoft.com/office/powerpoint/2010/main" val="3643208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9F056-AE2C-38A4-84EF-F4D9E894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4">
            <a:extLst>
              <a:ext uri="{FF2B5EF4-FFF2-40B4-BE49-F238E27FC236}">
                <a16:creationId xmlns:a16="http://schemas.microsoft.com/office/drawing/2014/main" id="{E9F5771D-D573-6D4C-3DB0-D71EB863A055}"/>
              </a:ext>
            </a:extLst>
          </p:cNvPr>
          <p:cNvSpPr/>
          <p:nvPr/>
        </p:nvSpPr>
        <p:spPr>
          <a:xfrm>
            <a:off x="8685704" y="514350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E3774F8-C7EA-E9BC-39EA-A3EC4DE99F85}"/>
              </a:ext>
            </a:extLst>
          </p:cNvPr>
          <p:cNvGrpSpPr/>
          <p:nvPr/>
        </p:nvGrpSpPr>
        <p:grpSpPr>
          <a:xfrm>
            <a:off x="1600200" y="4995914"/>
            <a:ext cx="15697200" cy="4838847"/>
            <a:chOff x="0" y="-76200"/>
            <a:chExt cx="2276296" cy="18351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7211E4A-E3F2-870E-3869-297AF058FA90}"/>
                </a:ext>
              </a:extLst>
            </p:cNvPr>
            <p:cNvSpPr/>
            <p:nvPr/>
          </p:nvSpPr>
          <p:spPr>
            <a:xfrm>
              <a:off x="0" y="0"/>
              <a:ext cx="2276296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sz="2800" dirty="0">
                <a:solidFill>
                  <a:schemeClr val="bg1"/>
                </a:solidFill>
                <a:latin typeface="Aptos" panose="020B0004020202020204" pitchFamily="34" charset="0"/>
              </a:endParaRPr>
            </a:p>
            <a:p>
              <a:r>
                <a:rPr lang="it-IT" sz="28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    </a:t>
              </a:r>
              <a:endParaRPr lang="it-IT" sz="4000" dirty="0">
                <a:solidFill>
                  <a:schemeClr val="bg1"/>
                </a:solidFill>
                <a:latin typeface="Aptos" panose="020B0004020202020204" pitchFamily="34" charset="0"/>
              </a:endParaRPr>
            </a:p>
            <a:p>
              <a:r>
                <a:rPr lang="it-IT" sz="40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    1 webinar gratuito in diretta dedicato alla</a:t>
              </a:r>
            </a:p>
            <a:p>
              <a:r>
                <a:rPr lang="it-IT" sz="40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      valutazione dei DIRIGENTI SCOLASTICI</a:t>
              </a:r>
            </a:p>
            <a:p>
              <a:pPr algn="ctr"/>
              <a:r>
                <a:rPr lang="it-IT" sz="4000" dirty="0">
                  <a:solidFill>
                    <a:schemeClr val="bg1"/>
                  </a:solidFill>
                  <a:latin typeface="Aptos" panose="020B0004020202020204" pitchFamily="34" charset="0"/>
                </a:rPr>
                <a:t>«Dai documenti strategici alla valutazione dei Dirigenti Scolastici»</a:t>
              </a:r>
            </a:p>
            <a:p>
              <a:pPr algn="ctr"/>
              <a:endParaRPr lang="it-IT" sz="4000" dirty="0">
                <a:solidFill>
                  <a:schemeClr val="bg1"/>
                </a:solidFill>
                <a:latin typeface="Aptos" panose="020B0004020202020204" pitchFamily="34" charset="0"/>
              </a:endParaRPr>
            </a:p>
            <a:p>
              <a:pPr algn="ctr"/>
              <a:r>
                <a:rPr lang="it-IT" sz="4000" dirty="0">
                  <a:solidFill>
                    <a:schemeClr val="bg1"/>
                  </a:solidFill>
                  <a:latin typeface="Aptos" panose="020B0004020202020204" pitchFamily="34" charset="0"/>
                </a:rPr>
                <a:t>(per i DS – data da destinarsi)</a:t>
              </a: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6FBAED1-CCA0-851B-61DE-2BBD574B799D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9C0ABE5-C349-14AE-CDE1-CADD5F6CC0AE}"/>
              </a:ext>
            </a:extLst>
          </p:cNvPr>
          <p:cNvSpPr/>
          <p:nvPr/>
        </p:nvSpPr>
        <p:spPr>
          <a:xfrm rot="5400000">
            <a:off x="420197" y="6920037"/>
            <a:ext cx="990598" cy="990600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4BD95F9-8DF5-94FB-F937-5A9AAA0A5308}"/>
              </a:ext>
            </a:extLst>
          </p:cNvPr>
          <p:cNvGrpSpPr/>
          <p:nvPr/>
        </p:nvGrpSpPr>
        <p:grpSpPr>
          <a:xfrm>
            <a:off x="13840100" y="-247594"/>
            <a:ext cx="4264504" cy="2035929"/>
            <a:chOff x="0" y="0"/>
            <a:chExt cx="1333935" cy="10103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9F3420B-1605-9A1B-592E-33880DA237EE}"/>
                </a:ext>
              </a:extLst>
            </p:cNvPr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B54EA97-9DE7-C151-B7AC-0BB4A40D4F49}"/>
                </a:ext>
              </a:extLst>
            </p:cNvPr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E82DEA14-7FD6-20F9-652A-34D41D207FFC}"/>
              </a:ext>
            </a:extLst>
          </p:cNvPr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88A41B2-B0C2-3FA1-E795-E92B8006FEC8}"/>
              </a:ext>
            </a:extLst>
          </p:cNvPr>
          <p:cNvSpPr txBox="1"/>
          <p:nvPr/>
        </p:nvSpPr>
        <p:spPr>
          <a:xfrm>
            <a:off x="7643022" y="4539233"/>
            <a:ext cx="1090351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endParaRPr lang="en-US" sz="220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2AEDA5F7-FB93-6B2B-B9FD-4F490D3808A5}"/>
              </a:ext>
            </a:extLst>
          </p:cNvPr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B589648C-9176-C9CF-7388-BA7616808B43}"/>
              </a:ext>
            </a:extLst>
          </p:cNvPr>
          <p:cNvSpPr txBox="1"/>
          <p:nvPr/>
        </p:nvSpPr>
        <p:spPr>
          <a:xfrm>
            <a:off x="14863229" y="32828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/>
          </a:p>
          <a:p>
            <a:pPr algn="l">
              <a:lnSpc>
                <a:spcPts val="2931"/>
              </a:lnSpc>
            </a:pPr>
            <a:r>
              <a:rPr lang="en-US" sz="2505" b="1" spc="-15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AD7FC465-6E0C-A272-D042-471D1FB8C953}"/>
              </a:ext>
            </a:extLst>
          </p:cNvPr>
          <p:cNvSpPr/>
          <p:nvPr/>
        </p:nvSpPr>
        <p:spPr>
          <a:xfrm>
            <a:off x="14183238" y="680431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C283017D-2DCE-280C-528E-3E6CC314E522}"/>
              </a:ext>
            </a:extLst>
          </p:cNvPr>
          <p:cNvSpPr/>
          <p:nvPr/>
        </p:nvSpPr>
        <p:spPr>
          <a:xfrm>
            <a:off x="1089883" y="4148088"/>
            <a:ext cx="6226915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           </a:t>
            </a:r>
            <a:r>
              <a:rPr lang="en-US" sz="40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BONUS</a:t>
            </a:r>
            <a:endParaRPr lang="it-IT" sz="4000" dirty="0"/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FFB81E01-48CA-A254-10BD-D1B426E5BF5E}"/>
              </a:ext>
            </a:extLst>
          </p:cNvPr>
          <p:cNvSpPr txBox="1"/>
          <p:nvPr/>
        </p:nvSpPr>
        <p:spPr>
          <a:xfrm>
            <a:off x="685800" y="2055498"/>
            <a:ext cx="18686981" cy="168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</p:txBody>
      </p:sp>
    </p:spTree>
    <p:extLst>
      <p:ext uri="{BB962C8B-B14F-4D97-AF65-F5344CB8AC3E}">
        <p14:creationId xmlns:p14="http://schemas.microsoft.com/office/powerpoint/2010/main" val="2811054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8871704" y="264410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" name="Group 2"/>
          <p:cNvGrpSpPr/>
          <p:nvPr/>
        </p:nvGrpSpPr>
        <p:grpSpPr>
          <a:xfrm>
            <a:off x="529169" y="3351543"/>
            <a:ext cx="17113309" cy="7336031"/>
            <a:chOff x="-17496" y="-84950"/>
            <a:chExt cx="2167719" cy="1843880"/>
          </a:xfrm>
        </p:grpSpPr>
        <p:sp>
          <p:nvSpPr>
            <p:cNvPr id="3" name="Freeform 3"/>
            <p:cNvSpPr/>
            <p:nvPr/>
          </p:nvSpPr>
          <p:spPr>
            <a:xfrm>
              <a:off x="-17496" y="-84950"/>
              <a:ext cx="2150223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1006044" y="4183845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865500" y="-448466"/>
            <a:ext cx="4264504" cy="1997214"/>
            <a:chOff x="0" y="0"/>
            <a:chExt cx="1333935" cy="10103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3054734" y="7196441"/>
            <a:ext cx="597225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8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Da 5 a 9  </a:t>
            </a:r>
            <a:r>
              <a:rPr lang="en-US" sz="28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scuole</a:t>
            </a:r>
            <a:r>
              <a:rPr lang="en-US" sz="28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690 € </a:t>
            </a:r>
            <a:r>
              <a:rPr lang="en-US" sz="2800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(</a:t>
            </a:r>
            <a:r>
              <a:rPr lang="en-US" sz="2800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ciascuna</a:t>
            </a:r>
            <a:r>
              <a:rPr lang="en-US" sz="2800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52653" y="4253368"/>
            <a:ext cx="15182245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6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PREZZO PER  UNA SCUOLA:  800 €</a:t>
            </a:r>
          </a:p>
          <a:p>
            <a:pPr algn="ctr">
              <a:lnSpc>
                <a:spcPts val="3299"/>
              </a:lnSpc>
            </a:pPr>
            <a:r>
              <a:rPr lang="en-US" sz="28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ACQUISTABILE SU  MEPA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99698" y="5511573"/>
            <a:ext cx="14935200" cy="2336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OFFERTA PER LE SCUOLE:   </a:t>
            </a:r>
            <a:r>
              <a:rPr lang="en-US" sz="2999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sconto</a:t>
            </a: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999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progressivo</a:t>
            </a: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per </a:t>
            </a:r>
            <a:r>
              <a:rPr lang="en-US" sz="2999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gruppi</a:t>
            </a: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!</a:t>
            </a:r>
          </a:p>
          <a:p>
            <a:pPr algn="ctr">
              <a:lnSpc>
                <a:spcPts val="3299"/>
              </a:lnSpc>
            </a:pPr>
            <a:endParaRPr lang="en-US" sz="2999" b="1" spc="-29" dirty="0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  <a:p>
            <a:pPr algn="ctr"/>
            <a:r>
              <a:rPr lang="it-IT" sz="2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 più scuole (o Reti) acquistano insieme ottengono uno sconto</a:t>
            </a:r>
          </a:p>
          <a:p>
            <a:pPr algn="ctr"/>
            <a:endParaRPr lang="it-IT" sz="2400" b="1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it-IT" sz="2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ctr">
              <a:lnSpc>
                <a:spcPts val="3299"/>
              </a:lnSpc>
            </a:pPr>
            <a:endParaRPr lang="en-US" sz="2199" spc="-21" dirty="0">
              <a:solidFill>
                <a:srgbClr val="FFFFFF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844659" y="7603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 dirty="0"/>
          </a:p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/>
          <p:cNvSpPr/>
          <p:nvPr/>
        </p:nvSpPr>
        <p:spPr>
          <a:xfrm>
            <a:off x="14063397" y="443023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E0A2A02B-D038-522A-9752-6A41BAC5EB80}"/>
              </a:ext>
            </a:extLst>
          </p:cNvPr>
          <p:cNvSpPr/>
          <p:nvPr/>
        </p:nvSpPr>
        <p:spPr>
          <a:xfrm>
            <a:off x="10613267" y="3038268"/>
            <a:ext cx="6981881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OFFERTA ECONOMICA</a:t>
            </a:r>
            <a:endParaRPr lang="it-IT" dirty="0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32276A3F-3336-32D0-FCDB-E7882B3D665E}"/>
              </a:ext>
            </a:extLst>
          </p:cNvPr>
          <p:cNvSpPr txBox="1"/>
          <p:nvPr/>
        </p:nvSpPr>
        <p:spPr>
          <a:xfrm>
            <a:off x="692852" y="1621731"/>
            <a:ext cx="18686981" cy="26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1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catena del Valore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Strategico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 Dalla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Valutazione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Progettazione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70092D3D-167E-4B14-2F72-88E6AF994A95}"/>
              </a:ext>
            </a:extLst>
          </p:cNvPr>
          <p:cNvSpPr txBox="1"/>
          <p:nvPr/>
        </p:nvSpPr>
        <p:spPr>
          <a:xfrm>
            <a:off x="3054734" y="7738797"/>
            <a:ext cx="597225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8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Da 10  </a:t>
            </a:r>
            <a:r>
              <a:rPr lang="en-US" sz="28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scuole</a:t>
            </a:r>
            <a:r>
              <a:rPr lang="en-US" sz="28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in poi: 590 € </a:t>
            </a:r>
            <a:r>
              <a:rPr lang="en-US" sz="2800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(</a:t>
            </a:r>
            <a:r>
              <a:rPr lang="en-US" sz="2800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ciascuna</a:t>
            </a:r>
            <a:r>
              <a:rPr lang="en-US" sz="2800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)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141BC590-2B50-4BF3-4A43-507ECF5BE9BA}"/>
              </a:ext>
            </a:extLst>
          </p:cNvPr>
          <p:cNvSpPr/>
          <p:nvPr/>
        </p:nvSpPr>
        <p:spPr>
          <a:xfrm>
            <a:off x="2819400" y="8485530"/>
            <a:ext cx="11713687" cy="13910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8F37C66E-C236-2C33-CF61-257E03F24E05}"/>
              </a:ext>
            </a:extLst>
          </p:cNvPr>
          <p:cNvSpPr txBox="1"/>
          <p:nvPr/>
        </p:nvSpPr>
        <p:spPr>
          <a:xfrm>
            <a:off x="2717971" y="8759541"/>
            <a:ext cx="11713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elegraf" pitchFamily="2" charset="77"/>
              </a:rPr>
              <a:t>MAGGIORE È IL NUMERO DI SCUOLE, MAGGIORE È IL RISPARMIO!</a:t>
            </a:r>
          </a:p>
        </p:txBody>
      </p:sp>
    </p:spTree>
    <p:extLst>
      <p:ext uri="{BB962C8B-B14F-4D97-AF65-F5344CB8AC3E}">
        <p14:creationId xmlns:p14="http://schemas.microsoft.com/office/powerpoint/2010/main" val="1058309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68443-5CE5-2604-A518-891DCE19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4">
            <a:extLst>
              <a:ext uri="{FF2B5EF4-FFF2-40B4-BE49-F238E27FC236}">
                <a16:creationId xmlns:a16="http://schemas.microsoft.com/office/drawing/2014/main" id="{DA47CFC6-2D08-188D-73F8-264868680F37}"/>
              </a:ext>
            </a:extLst>
          </p:cNvPr>
          <p:cNvSpPr/>
          <p:nvPr/>
        </p:nvSpPr>
        <p:spPr>
          <a:xfrm>
            <a:off x="8875612" y="488351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E038603-DD7B-038D-8607-5261C1C14280}"/>
              </a:ext>
            </a:extLst>
          </p:cNvPr>
          <p:cNvGrpSpPr/>
          <p:nvPr/>
        </p:nvGrpSpPr>
        <p:grpSpPr>
          <a:xfrm>
            <a:off x="-392925" y="5448300"/>
            <a:ext cx="17300858" cy="3383810"/>
            <a:chOff x="0" y="-76200"/>
            <a:chExt cx="2276296" cy="18351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CB87C9D-3766-397B-E365-9F899A436988}"/>
                </a:ext>
              </a:extLst>
            </p:cNvPr>
            <p:cNvSpPr/>
            <p:nvPr/>
          </p:nvSpPr>
          <p:spPr>
            <a:xfrm>
              <a:off x="0" y="0"/>
              <a:ext cx="2276296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  <a:p>
              <a:endParaRPr lang="it-IT" dirty="0"/>
            </a:p>
            <a:p>
              <a:r>
                <a:rPr lang="it-IT" sz="2800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</a:t>
              </a:r>
            </a:p>
            <a:p>
              <a:r>
                <a:rPr lang="it-IT" sz="36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</a:t>
              </a: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9DB8DA4-5181-51D1-7F04-20C2FA05B992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 dirty="0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C27C46CD-4179-178D-BE32-915DABE35F60}"/>
              </a:ext>
            </a:extLst>
          </p:cNvPr>
          <p:cNvSpPr/>
          <p:nvPr/>
        </p:nvSpPr>
        <p:spPr>
          <a:xfrm rot="5400000">
            <a:off x="151321" y="6214279"/>
            <a:ext cx="494365" cy="514185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C1A62C1-409C-1C4F-4D0C-B1F7E24A61D3}"/>
              </a:ext>
            </a:extLst>
          </p:cNvPr>
          <p:cNvGrpSpPr/>
          <p:nvPr/>
        </p:nvGrpSpPr>
        <p:grpSpPr>
          <a:xfrm>
            <a:off x="13840100" y="-247594"/>
            <a:ext cx="4264504" cy="2035929"/>
            <a:chOff x="0" y="0"/>
            <a:chExt cx="1333935" cy="10103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78CFB8A-4FDE-C83E-020E-331B0E357ECA}"/>
                </a:ext>
              </a:extLst>
            </p:cNvPr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ACE12ED7-2FF3-1A9F-C612-791524F066F7}"/>
                </a:ext>
              </a:extLst>
            </p:cNvPr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 dirty="0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5BD7E5DC-3447-5C00-8A70-F76865A52557}"/>
              </a:ext>
            </a:extLst>
          </p:cNvPr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12CEB28-FE74-0529-6A17-BBD1913A84C0}"/>
              </a:ext>
            </a:extLst>
          </p:cNvPr>
          <p:cNvSpPr txBox="1"/>
          <p:nvPr/>
        </p:nvSpPr>
        <p:spPr>
          <a:xfrm>
            <a:off x="7643022" y="4539233"/>
            <a:ext cx="1090351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59087BEE-2565-3352-ECDD-A3A7A8C8AB49}"/>
              </a:ext>
            </a:extLst>
          </p:cNvPr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F3BB422A-EC2B-883C-63A8-DC10D777C39E}"/>
              </a:ext>
            </a:extLst>
          </p:cNvPr>
          <p:cNvSpPr txBox="1"/>
          <p:nvPr/>
        </p:nvSpPr>
        <p:spPr>
          <a:xfrm>
            <a:off x="14863229" y="32828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 dirty="0"/>
          </a:p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E29EB311-8DAC-3C15-7667-EC0C033C3A5C}"/>
              </a:ext>
            </a:extLst>
          </p:cNvPr>
          <p:cNvSpPr/>
          <p:nvPr/>
        </p:nvSpPr>
        <p:spPr>
          <a:xfrm>
            <a:off x="14183238" y="680431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3D8155A-6190-C533-3E0D-77A38EA2044A}"/>
              </a:ext>
            </a:extLst>
          </p:cNvPr>
          <p:cNvSpPr txBox="1"/>
          <p:nvPr/>
        </p:nvSpPr>
        <p:spPr>
          <a:xfrm>
            <a:off x="762000" y="2376821"/>
            <a:ext cx="17052304" cy="2654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LA RENDICONTAZIONE SOCIALE E LA PROGETTAZIONE PER IL MIGLIORAMENTO (TRIENNIO</a:t>
            </a:r>
            <a:r>
              <a:rPr lang="en-US" sz="80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2025/2028)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id="{C8247488-4E2A-A549-5284-F328F42A3C28}"/>
              </a:ext>
            </a:extLst>
          </p:cNvPr>
          <p:cNvSpPr txBox="1"/>
          <p:nvPr/>
        </p:nvSpPr>
        <p:spPr>
          <a:xfrm>
            <a:off x="1371600" y="6365985"/>
            <a:ext cx="4644552" cy="494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6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MODULO   2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0472210-A39B-2321-78FC-2060EA4BCA04}"/>
              </a:ext>
            </a:extLst>
          </p:cNvPr>
          <p:cNvSpPr txBox="1"/>
          <p:nvPr/>
        </p:nvSpPr>
        <p:spPr>
          <a:xfrm>
            <a:off x="5133918" y="6631033"/>
            <a:ext cx="10210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presenza</a:t>
            </a:r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della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negli</a:t>
            </a:r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strumenti</a:t>
            </a:r>
            <a:r>
              <a:rPr lang="en-US" sz="4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strategici</a:t>
            </a:r>
            <a:endParaRPr lang="en-US" sz="4400" b="1" spc="-29" dirty="0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57EE8133-435A-46B1-6A94-F949994697C3}"/>
              </a:ext>
            </a:extLst>
          </p:cNvPr>
          <p:cNvSpPr/>
          <p:nvPr/>
        </p:nvSpPr>
        <p:spPr>
          <a:xfrm>
            <a:off x="1954217" y="4312270"/>
            <a:ext cx="15087600" cy="1582818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           </a:t>
            </a:r>
            <a:r>
              <a:rPr lang="en-US" sz="40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PROSSIMAMENTE … </a:t>
            </a:r>
          </a:p>
          <a:p>
            <a:r>
              <a:rPr lang="en-US" sz="40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</a:t>
            </a:r>
            <a:r>
              <a:rPr lang="en-US" sz="4000" b="1" spc="-217" dirty="0" err="1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acquistabile</a:t>
            </a:r>
            <a:r>
              <a:rPr lang="en-US" sz="40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4000" b="1" spc="-217" dirty="0" err="1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separatamente</a:t>
            </a:r>
            <a:r>
              <a:rPr lang="en-US" sz="40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con CARTA DEL DOCENTE….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321704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4F5A7-6E1D-D048-CB69-7668A78A9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0213C6A-8B98-6FD7-4B08-F3E4F2AAA467}"/>
              </a:ext>
            </a:extLst>
          </p:cNvPr>
          <p:cNvGrpSpPr/>
          <p:nvPr/>
        </p:nvGrpSpPr>
        <p:grpSpPr>
          <a:xfrm>
            <a:off x="-519727" y="3548644"/>
            <a:ext cx="8708366" cy="6967761"/>
            <a:chOff x="-143338" y="-76200"/>
            <a:chExt cx="2293561" cy="18351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23523A7-EDF7-A575-EF8D-5BCE0F38F5E8}"/>
                </a:ext>
              </a:extLst>
            </p:cNvPr>
            <p:cNvSpPr/>
            <p:nvPr/>
          </p:nvSpPr>
          <p:spPr>
            <a:xfrm>
              <a:off x="-143338" y="0"/>
              <a:ext cx="2293561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209C95F-0953-A643-022C-E1C091F82C1B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92B4D82A-FC16-714C-8B11-538384C4A4E3}"/>
              </a:ext>
            </a:extLst>
          </p:cNvPr>
          <p:cNvSpPr/>
          <p:nvPr/>
        </p:nvSpPr>
        <p:spPr>
          <a:xfrm>
            <a:off x="0" y="6057900"/>
            <a:ext cx="7620000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3B4FE6D-F891-8A5D-8C59-96BEA9139322}"/>
              </a:ext>
            </a:extLst>
          </p:cNvPr>
          <p:cNvSpPr/>
          <p:nvPr/>
        </p:nvSpPr>
        <p:spPr>
          <a:xfrm rot="5400000">
            <a:off x="-237581" y="7120289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7945F658-62FF-50F4-0895-5ECDB8E6044B}"/>
              </a:ext>
            </a:extLst>
          </p:cNvPr>
          <p:cNvSpPr/>
          <p:nvPr/>
        </p:nvSpPr>
        <p:spPr>
          <a:xfrm>
            <a:off x="8217299" y="436271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it-I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4855CAD-19D0-97EA-36DD-AC2FBAE7B447}"/>
              </a:ext>
            </a:extLst>
          </p:cNvPr>
          <p:cNvSpPr txBox="1"/>
          <p:nvPr/>
        </p:nvSpPr>
        <p:spPr>
          <a:xfrm>
            <a:off x="549897" y="1888784"/>
            <a:ext cx="17052304" cy="2654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LA RENDICONTAZIONE SOCIALE E LA PROGETTAZIONE PER IL MIGLIORAMENTO (TRIENNIO</a:t>
            </a:r>
            <a:r>
              <a:rPr lang="en-US" sz="80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2025/2028)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6163EAE-F953-17FC-3324-08BFEBD777A0}"/>
              </a:ext>
            </a:extLst>
          </p:cNvPr>
          <p:cNvSpPr/>
          <p:nvPr/>
        </p:nvSpPr>
        <p:spPr>
          <a:xfrm>
            <a:off x="532274" y="32712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7B43273-AE82-7D7B-DFC6-EF9D781FD96E}"/>
              </a:ext>
            </a:extLst>
          </p:cNvPr>
          <p:cNvSpPr txBox="1"/>
          <p:nvPr/>
        </p:nvSpPr>
        <p:spPr>
          <a:xfrm>
            <a:off x="459152" y="6904120"/>
            <a:ext cx="742170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presenza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della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negli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strumenti</a:t>
            </a:r>
            <a:r>
              <a:rPr lang="en-US" sz="4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40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strategici</a:t>
            </a:r>
            <a:endParaRPr lang="en-US" sz="4000" b="1" spc="-29" dirty="0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EF8D235F-63A3-A83B-65E8-411465D0F9DA}"/>
              </a:ext>
            </a:extLst>
          </p:cNvPr>
          <p:cNvSpPr txBox="1"/>
          <p:nvPr/>
        </p:nvSpPr>
        <p:spPr>
          <a:xfrm>
            <a:off x="8448167" y="4696635"/>
            <a:ext cx="9824849" cy="195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Coinvolgere attivamente la comunità professionale nel processo di miglioramento, illustrando come la pratica didattica quotidiana si collega agli obiettivi strategici dell’Istituto.</a:t>
            </a: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6D254B3D-B525-5B4A-3BDC-F5F387F61E75}"/>
              </a:ext>
            </a:extLst>
          </p:cNvPr>
          <p:cNvSpPr txBox="1"/>
          <p:nvPr/>
        </p:nvSpPr>
        <p:spPr>
          <a:xfrm>
            <a:off x="1574707" y="4836093"/>
            <a:ext cx="4644552" cy="494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60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MODULO   2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B31CF35-67BF-B0EA-A20D-0A7A208C8335}"/>
              </a:ext>
            </a:extLst>
          </p:cNvPr>
          <p:cNvSpPr txBox="1"/>
          <p:nvPr/>
        </p:nvSpPr>
        <p:spPr>
          <a:xfrm>
            <a:off x="898714" y="608889"/>
            <a:ext cx="4499104" cy="440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D88B25D4-5F96-F9FB-4ADC-9BA3CF505A74}"/>
              </a:ext>
            </a:extLst>
          </p:cNvPr>
          <p:cNvSpPr txBox="1"/>
          <p:nvPr/>
        </p:nvSpPr>
        <p:spPr>
          <a:xfrm>
            <a:off x="14551343" y="751592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C60C28F1-BD1C-CBD8-C037-E2C007CC0AA9}"/>
              </a:ext>
            </a:extLst>
          </p:cNvPr>
          <p:cNvSpPr/>
          <p:nvPr/>
        </p:nvSpPr>
        <p:spPr>
          <a:xfrm>
            <a:off x="14003796" y="715547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69E0B4F3-E109-8795-F3A4-3B35F680F763}"/>
              </a:ext>
            </a:extLst>
          </p:cNvPr>
          <p:cNvSpPr/>
          <p:nvPr/>
        </p:nvSpPr>
        <p:spPr>
          <a:xfrm>
            <a:off x="10300512" y="3795635"/>
            <a:ext cx="6970954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OBIETTIVO DEL PERCORSO</a:t>
            </a:r>
            <a:r>
              <a:rPr lang="en-US" sz="18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 dirty="0"/>
          </a:p>
        </p:txBody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5F8F890F-5F34-42DE-EAD4-EE2510989CFD}"/>
              </a:ext>
            </a:extLst>
          </p:cNvPr>
          <p:cNvSpPr/>
          <p:nvPr/>
        </p:nvSpPr>
        <p:spPr>
          <a:xfrm>
            <a:off x="10249206" y="7566161"/>
            <a:ext cx="5780807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         TARGET</a:t>
            </a:r>
            <a:r>
              <a:rPr lang="en-US" sz="18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 dirty="0"/>
          </a:p>
        </p:txBody>
      </p:sp>
      <p:sp>
        <p:nvSpPr>
          <p:cNvPr id="38" name="TextBox 24">
            <a:extLst>
              <a:ext uri="{FF2B5EF4-FFF2-40B4-BE49-F238E27FC236}">
                <a16:creationId xmlns:a16="http://schemas.microsoft.com/office/drawing/2014/main" id="{5978C232-A827-643F-3CDC-C35AEC28E7F2}"/>
              </a:ext>
            </a:extLst>
          </p:cNvPr>
          <p:cNvSpPr txBox="1"/>
          <p:nvPr/>
        </p:nvSpPr>
        <p:spPr>
          <a:xfrm>
            <a:off x="8623281" y="8363266"/>
            <a:ext cx="9824849" cy="47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lvl="0" indent="-457200">
              <a:lnSpc>
                <a:spcPct val="115000"/>
              </a:lnSpc>
              <a:spcAft>
                <a:spcPts val="8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it-IT" sz="28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DOCENTI</a:t>
            </a: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601DC096-F123-4976-7054-8B41E2BCBD14}"/>
              </a:ext>
            </a:extLst>
          </p:cNvPr>
          <p:cNvSpPr/>
          <p:nvPr/>
        </p:nvSpPr>
        <p:spPr>
          <a:xfrm>
            <a:off x="13485087" y="-291198"/>
            <a:ext cx="4264504" cy="2142835"/>
          </a:xfrm>
          <a:custGeom>
            <a:avLst/>
            <a:gdLst/>
            <a:ahLst/>
            <a:cxnLst/>
            <a:rect l="l" t="t" r="r" b="b"/>
            <a:pathLst>
              <a:path w="1333935" h="800844">
                <a:moveTo>
                  <a:pt x="108926" y="0"/>
                </a:moveTo>
                <a:lnTo>
                  <a:pt x="1225010" y="0"/>
                </a:lnTo>
                <a:cubicBezTo>
                  <a:pt x="1285168" y="0"/>
                  <a:pt x="1333935" y="48768"/>
                  <a:pt x="1333935" y="108926"/>
                </a:cubicBezTo>
                <a:lnTo>
                  <a:pt x="1333935" y="691918"/>
                </a:lnTo>
                <a:cubicBezTo>
                  <a:pt x="1333935" y="752076"/>
                  <a:pt x="1285168" y="800844"/>
                  <a:pt x="1225010" y="800844"/>
                </a:cubicBezTo>
                <a:lnTo>
                  <a:pt x="108926" y="800844"/>
                </a:lnTo>
                <a:cubicBezTo>
                  <a:pt x="48768" y="800844"/>
                  <a:pt x="0" y="752076"/>
                  <a:pt x="0" y="691918"/>
                </a:cubicBezTo>
                <a:lnTo>
                  <a:pt x="0" y="108926"/>
                </a:lnTo>
                <a:cubicBezTo>
                  <a:pt x="0" y="48768"/>
                  <a:pt x="48768" y="0"/>
                  <a:pt x="108926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0093D1"/>
            </a:solidFill>
            <a:prstDash val="solid"/>
            <a:round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14900F8B-F58A-220C-545F-A4F76A4F815A}"/>
              </a:ext>
            </a:extLst>
          </p:cNvPr>
          <p:cNvSpPr txBox="1"/>
          <p:nvPr/>
        </p:nvSpPr>
        <p:spPr>
          <a:xfrm>
            <a:off x="14718154" y="653131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 dirty="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8" name="Freeform 32">
            <a:extLst>
              <a:ext uri="{FF2B5EF4-FFF2-40B4-BE49-F238E27FC236}">
                <a16:creationId xmlns:a16="http://schemas.microsoft.com/office/drawing/2014/main" id="{85C095A6-B6EF-7249-16FE-E54D342BB9BB}"/>
              </a:ext>
            </a:extLst>
          </p:cNvPr>
          <p:cNvSpPr/>
          <p:nvPr/>
        </p:nvSpPr>
        <p:spPr>
          <a:xfrm>
            <a:off x="14038284" y="650538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2617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9D10-BD50-F6D3-5372-701C8875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29C734-CA8E-68BB-6407-B4E3AA02FF7C}"/>
              </a:ext>
            </a:extLst>
          </p:cNvPr>
          <p:cNvGrpSpPr/>
          <p:nvPr/>
        </p:nvGrpSpPr>
        <p:grpSpPr>
          <a:xfrm>
            <a:off x="-457200" y="3695700"/>
            <a:ext cx="8523657" cy="6678439"/>
            <a:chOff x="0" y="0"/>
            <a:chExt cx="2150223" cy="17589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41A53A2-192C-6203-E8F8-FC8DA2529AE4}"/>
                </a:ext>
              </a:extLst>
            </p:cNvPr>
            <p:cNvSpPr/>
            <p:nvPr/>
          </p:nvSpPr>
          <p:spPr>
            <a:xfrm>
              <a:off x="0" y="0"/>
              <a:ext cx="2150223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F6D6913-5C04-3C56-F45D-5C1455AE7763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32C8C565-356C-0F04-521A-B847C9508462}"/>
              </a:ext>
            </a:extLst>
          </p:cNvPr>
          <p:cNvSpPr/>
          <p:nvPr/>
        </p:nvSpPr>
        <p:spPr>
          <a:xfrm flipV="1">
            <a:off x="1001946" y="7149216"/>
            <a:ext cx="6164619" cy="16152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r>
              <a:rPr lang="it-IT" dirty="0"/>
              <a:t>           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CABF867-09DF-6093-4C7F-8C6C031A6332}"/>
              </a:ext>
            </a:extLst>
          </p:cNvPr>
          <p:cNvSpPr/>
          <p:nvPr/>
        </p:nvSpPr>
        <p:spPr>
          <a:xfrm rot="5400000">
            <a:off x="569365" y="5215411"/>
            <a:ext cx="388979" cy="229198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13ADA20-042B-2088-9CB4-0BB627F53F26}"/>
              </a:ext>
            </a:extLst>
          </p:cNvPr>
          <p:cNvSpPr/>
          <p:nvPr/>
        </p:nvSpPr>
        <p:spPr>
          <a:xfrm rot="5400000">
            <a:off x="577238" y="8195084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109DAE8-85BE-7A0B-5953-046037F35699}"/>
              </a:ext>
            </a:extLst>
          </p:cNvPr>
          <p:cNvGrpSpPr/>
          <p:nvPr/>
        </p:nvGrpSpPr>
        <p:grpSpPr>
          <a:xfrm>
            <a:off x="13514225" y="-177333"/>
            <a:ext cx="4264504" cy="2142835"/>
            <a:chOff x="0" y="0"/>
            <a:chExt cx="1333935" cy="800844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68EE550-8A12-82D3-081A-39AD77A9E4C4}"/>
                </a:ext>
              </a:extLst>
            </p:cNvPr>
            <p:cNvSpPr/>
            <p:nvPr/>
          </p:nvSpPr>
          <p:spPr>
            <a:xfrm>
              <a:off x="0" y="0"/>
              <a:ext cx="1333935" cy="800844"/>
            </a:xfrm>
            <a:custGeom>
              <a:avLst/>
              <a:gdLst/>
              <a:ahLst/>
              <a:cxnLst/>
              <a:rect l="l" t="t" r="r" b="b"/>
              <a:pathLst>
                <a:path w="1333935" h="800844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691918"/>
                  </a:lnTo>
                  <a:cubicBezTo>
                    <a:pt x="1333935" y="752076"/>
                    <a:pt x="1285168" y="800844"/>
                    <a:pt x="1225010" y="800844"/>
                  </a:cubicBezTo>
                  <a:lnTo>
                    <a:pt x="108926" y="800844"/>
                  </a:lnTo>
                  <a:cubicBezTo>
                    <a:pt x="48768" y="800844"/>
                    <a:pt x="0" y="752076"/>
                    <a:pt x="0" y="691918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412C141-263C-9BB1-3C4B-D8E139120296}"/>
                </a:ext>
              </a:extLst>
            </p:cNvPr>
            <p:cNvSpPr txBox="1"/>
            <p:nvPr/>
          </p:nvSpPr>
          <p:spPr>
            <a:xfrm>
              <a:off x="0" y="-76200"/>
              <a:ext cx="1333935" cy="87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AEFACED6-FB01-ECD7-1D8E-C4D34499C1EF}"/>
              </a:ext>
            </a:extLst>
          </p:cNvPr>
          <p:cNvSpPr/>
          <p:nvPr/>
        </p:nvSpPr>
        <p:spPr>
          <a:xfrm>
            <a:off x="8857661" y="564398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4F71790-3E28-1358-E06F-C55FA9D6797F}"/>
              </a:ext>
            </a:extLst>
          </p:cNvPr>
          <p:cNvSpPr txBox="1"/>
          <p:nvPr/>
        </p:nvSpPr>
        <p:spPr>
          <a:xfrm>
            <a:off x="538409" y="1946577"/>
            <a:ext cx="17127606" cy="170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2 .     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presenza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negli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Strumenti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Strategici</a:t>
            </a:r>
            <a:endParaRPr lang="en-US" sz="5400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7FB3614D-1201-098D-EF83-4923A0772915}"/>
              </a:ext>
            </a:extLst>
          </p:cNvPr>
          <p:cNvSpPr/>
          <p:nvPr/>
        </p:nvSpPr>
        <p:spPr>
          <a:xfrm>
            <a:off x="572276" y="509843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B730DB8F-8AEE-F3BB-8AF0-4D626B91E23B}"/>
              </a:ext>
            </a:extLst>
          </p:cNvPr>
          <p:cNvSpPr/>
          <p:nvPr/>
        </p:nvSpPr>
        <p:spPr>
          <a:xfrm>
            <a:off x="6752521" y="4986952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29" y="0"/>
                </a:lnTo>
                <a:lnTo>
                  <a:pt x="922929" y="613748"/>
                </a:lnTo>
                <a:lnTo>
                  <a:pt x="0" y="61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90A7FB2F-84A5-E5C6-9E75-B715B2B7299C}"/>
              </a:ext>
            </a:extLst>
          </p:cNvPr>
          <p:cNvSpPr/>
          <p:nvPr/>
        </p:nvSpPr>
        <p:spPr>
          <a:xfrm>
            <a:off x="6752520" y="8033549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29" y="0"/>
                </a:lnTo>
                <a:lnTo>
                  <a:pt x="922929" y="613748"/>
                </a:lnTo>
                <a:lnTo>
                  <a:pt x="0" y="61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E95FDEC-D432-C699-B99A-3F870033AF9C}"/>
              </a:ext>
            </a:extLst>
          </p:cNvPr>
          <p:cNvSpPr txBox="1"/>
          <p:nvPr/>
        </p:nvSpPr>
        <p:spPr>
          <a:xfrm>
            <a:off x="8021267" y="4303250"/>
            <a:ext cx="9824849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Dati e </a:t>
            </a:r>
            <a:r>
              <a:rPr lang="en-US" sz="2000" b="1" dirty="0" err="1">
                <a:solidFill>
                  <a:srgbClr val="292929"/>
                </a:solidFill>
                <a:latin typeface="Neue Montreal Bold" pitchFamily="2" charset="0"/>
                <a:ea typeface="Neue Montreal Bold"/>
                <a:cs typeface="Neue Montreal Bold"/>
                <a:sym typeface="Neue Montreal Bold"/>
              </a:rPr>
              <a:t>autosservazione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: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lettura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critica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di Istituto (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risultati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di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apprendimento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partecipazione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clima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)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rilevanti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per la propria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disciplina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/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classe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 </a:t>
            </a:r>
          </a:p>
          <a:p>
            <a:pPr marL="431802" lvl="1" indent="-215901" algn="l"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Il </a:t>
            </a:r>
            <a:r>
              <a:rPr lang="en-US" sz="2000" b="1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contributo</a:t>
            </a:r>
            <a:r>
              <a:rPr lang="en-US" sz="2000" b="1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 al </a:t>
            </a:r>
            <a:r>
              <a:rPr lang="en-US" sz="2000" b="1" dirty="0" err="1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PdM</a:t>
            </a:r>
            <a:r>
              <a:rPr lang="en-US" sz="2000" dirty="0">
                <a:solidFill>
                  <a:srgbClr val="292929"/>
                </a:solidFill>
                <a:latin typeface="Neue Montreal Bold" pitchFamily="2" charset="0"/>
                <a:ea typeface="Neue Montreal"/>
                <a:cs typeface="Neue Montreal"/>
                <a:sym typeface="Neue Montreal Bold"/>
              </a:rPr>
              <a:t>: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come il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docente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traduce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gli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i="1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Obiettivi di </a:t>
            </a:r>
            <a:r>
              <a:rPr lang="en-US" sz="2000" i="1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Processo</a:t>
            </a:r>
            <a:r>
              <a:rPr lang="en-US" sz="2000" i="1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i="1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Traguardi</a:t>
            </a:r>
            <a:r>
              <a:rPr lang="en-US" sz="2000" i="1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di </a:t>
            </a:r>
            <a:r>
              <a:rPr lang="en-US" sz="2000" i="1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Esito</a:t>
            </a:r>
            <a:r>
              <a:rPr lang="en-US" sz="2000" i="1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in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azioni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didattiche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concrete (es. Progettazione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Unità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di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Apprendimento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,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metodologie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innovative)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.</a:t>
            </a:r>
          </a:p>
          <a:p>
            <a:pPr marL="431802" lvl="1" indent="-215901"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corresponsabilità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il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ruolo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del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Dipartimento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e del Consiglio di Classe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nell’implementazione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condivisa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delle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strategie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 di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miglioramento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"/>
                <a:cs typeface="Neue Montreal"/>
                <a:sym typeface="Neue Montreal Bold"/>
              </a:rPr>
              <a:t>.</a:t>
            </a:r>
            <a:endParaRPr lang="en-US" sz="20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marL="431802" lvl="1" indent="-215901" algn="l">
              <a:lnSpc>
                <a:spcPts val="2240"/>
              </a:lnSpc>
              <a:buFont typeface="Arial"/>
              <a:buChar char="•"/>
            </a:pPr>
            <a:endParaRPr lang="en-US" sz="2000" dirty="0">
              <a:solidFill>
                <a:srgbClr val="292929"/>
              </a:solidFill>
              <a:latin typeface="Neue Montreal" pitchFamily="2" charset="0"/>
              <a:ea typeface="Neue Montreal"/>
              <a:cs typeface="Neue Montreal"/>
              <a:sym typeface="Neue Montreal Bold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33C57E33-A8D3-DE3D-7538-6DDA42D6CD8D}"/>
              </a:ext>
            </a:extLst>
          </p:cNvPr>
          <p:cNvSpPr txBox="1"/>
          <p:nvPr/>
        </p:nvSpPr>
        <p:spPr>
          <a:xfrm>
            <a:off x="1103467" y="4668279"/>
            <a:ext cx="54240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IL DOCENTE, ANELLO STRATEGICO DEL MIGLIORAMENTO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8C1EF1B8-956D-3D56-6755-01E647A237F2}"/>
              </a:ext>
            </a:extLst>
          </p:cNvPr>
          <p:cNvSpPr txBox="1"/>
          <p:nvPr/>
        </p:nvSpPr>
        <p:spPr>
          <a:xfrm>
            <a:off x="1197989" y="7705634"/>
            <a:ext cx="54240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 dirty="0">
                <a:solidFill>
                  <a:srgbClr val="FFFFFF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DALLA PRATICA ALLA RENDICONTAZIONE SOCIALE (IL VALORE DEL FARE)</a:t>
            </a:r>
            <a:endParaRPr lang="en-US" sz="2199" spc="-21" dirty="0">
              <a:solidFill>
                <a:srgbClr val="FFFFFF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94D2B7D4-0C25-B578-5133-0BC1F6AC2A8B}"/>
              </a:ext>
            </a:extLst>
          </p:cNvPr>
          <p:cNvSpPr txBox="1"/>
          <p:nvPr/>
        </p:nvSpPr>
        <p:spPr>
          <a:xfrm>
            <a:off x="7995867" y="7620823"/>
            <a:ext cx="10002367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Misurazione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e il </a:t>
            </a:r>
            <a:r>
              <a:rPr lang="en-US" sz="2000" b="1" i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Feedback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: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come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raccogliere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dati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e prove di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efficacia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della propria azione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didattica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(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valutazione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di </a:t>
            </a:r>
            <a:r>
              <a:rPr lang="en-US" sz="2000" dirty="0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impatto</a:t>
            </a:r>
            <a:r>
              <a:rPr lang="en-US" sz="2000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).</a:t>
            </a:r>
          </a:p>
          <a:p>
            <a:pPr marL="431802" lvl="1" indent="-215901" algn="l">
              <a:buFont typeface="Arial"/>
              <a:buChar char="•"/>
            </a:pP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Il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ruolo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 PTOF: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l’importanza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dell’aggiornamento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individuale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(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formazione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docenti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) in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coerenza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con le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Priorità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del PTOF e del </a:t>
            </a:r>
            <a:r>
              <a:rPr lang="en-US" sz="2000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PdM</a:t>
            </a:r>
            <a:r>
              <a:rPr lang="en-US" sz="2000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</a:t>
            </a:r>
          </a:p>
          <a:p>
            <a:pPr marL="431802" lvl="1" indent="-215901" algn="l">
              <a:buFont typeface="Arial"/>
              <a:buChar char="•"/>
            </a:pP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Contribuire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alla </a:t>
            </a:r>
            <a:r>
              <a:rPr lang="en-US" sz="2000" b="1" dirty="0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Rendicontazione</a:t>
            </a:r>
            <a:r>
              <a:rPr lang="en-US" sz="2000" b="1" dirty="0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Sociale: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fornire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elementi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di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prova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testimonianze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sull’efficacia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delle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azioni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intraprese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rendendo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visibile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il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valore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della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000" b="1" dirty="0" err="1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2000" b="1" dirty="0">
                <a:solidFill>
                  <a:srgbClr val="292929"/>
                </a:solidFill>
                <a:latin typeface="Neue Montreal" pitchFamily="2" charset="0"/>
                <a:ea typeface="Neue Montreal Bold"/>
                <a:cs typeface="Neue Montreal Bold"/>
                <a:sym typeface="Neue Montreal Bold"/>
              </a:rPr>
              <a:t>.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E7EB9FA-14F1-0E4D-8371-743157E54B64}"/>
              </a:ext>
            </a:extLst>
          </p:cNvPr>
          <p:cNvSpPr txBox="1"/>
          <p:nvPr/>
        </p:nvSpPr>
        <p:spPr>
          <a:xfrm>
            <a:off x="933695" y="844961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07D6940A-1A64-CD29-B9AB-187639F51453}"/>
              </a:ext>
            </a:extLst>
          </p:cNvPr>
          <p:cNvSpPr txBox="1"/>
          <p:nvPr/>
        </p:nvSpPr>
        <p:spPr>
          <a:xfrm>
            <a:off x="14724907" y="687856"/>
            <a:ext cx="3980478" cy="7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  <a:p>
            <a:pPr algn="l">
              <a:lnSpc>
                <a:spcPts val="2931"/>
              </a:lnSpc>
            </a:pPr>
            <a:endParaRPr lang="en-US" sz="2505" b="1" spc="-150" dirty="0">
              <a:solidFill>
                <a:srgbClr val="000000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9C14B625-9BBC-96D3-F341-3F6E9DCAC262}"/>
              </a:ext>
            </a:extLst>
          </p:cNvPr>
          <p:cNvSpPr/>
          <p:nvPr/>
        </p:nvSpPr>
        <p:spPr>
          <a:xfrm>
            <a:off x="13948885" y="669186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8"/>
                </a:lnTo>
                <a:lnTo>
                  <a:pt x="0" y="3570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5CA8348-FC07-C123-C52D-77C0359DEB6F}"/>
              </a:ext>
            </a:extLst>
          </p:cNvPr>
          <p:cNvSpPr txBox="1"/>
          <p:nvPr/>
        </p:nvSpPr>
        <p:spPr>
          <a:xfrm>
            <a:off x="15795523" y="121674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557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6FED-C120-27FA-ED5B-7BB18FE91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675CC9D-DB10-47DE-F0BA-7ED72233ADFF}"/>
              </a:ext>
            </a:extLst>
          </p:cNvPr>
          <p:cNvGrpSpPr/>
          <p:nvPr/>
        </p:nvGrpSpPr>
        <p:grpSpPr>
          <a:xfrm>
            <a:off x="-273736" y="3702212"/>
            <a:ext cx="8164129" cy="6678439"/>
            <a:chOff x="0" y="0"/>
            <a:chExt cx="2150223" cy="17589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FBB069-FB3C-C925-CDCF-96A3A7A2C063}"/>
                </a:ext>
              </a:extLst>
            </p:cNvPr>
            <p:cNvSpPr/>
            <p:nvPr/>
          </p:nvSpPr>
          <p:spPr>
            <a:xfrm>
              <a:off x="0" y="0"/>
              <a:ext cx="2150223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03AB879-ED01-7FA7-2F0E-703FE8DD4020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075EBF1B-E9C0-A909-9FA9-BF24E765D25D}"/>
              </a:ext>
            </a:extLst>
          </p:cNvPr>
          <p:cNvSpPr/>
          <p:nvPr/>
        </p:nvSpPr>
        <p:spPr>
          <a:xfrm>
            <a:off x="722483" y="51435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87FDF3CA-7856-ECD1-89B4-0DA96406757B}"/>
              </a:ext>
            </a:extLst>
          </p:cNvPr>
          <p:cNvSpPr/>
          <p:nvPr/>
        </p:nvSpPr>
        <p:spPr>
          <a:xfrm>
            <a:off x="722483" y="62865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dirty="0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4F353E0-F2E5-D554-0C63-AF54EE7A45D3}"/>
              </a:ext>
            </a:extLst>
          </p:cNvPr>
          <p:cNvSpPr/>
          <p:nvPr/>
        </p:nvSpPr>
        <p:spPr>
          <a:xfrm>
            <a:off x="722483" y="7658100"/>
            <a:ext cx="5791852" cy="0"/>
          </a:xfrm>
          <a:prstGeom prst="line">
            <a:avLst/>
          </a:prstGeom>
          <a:ln w="9525" cap="flat">
            <a:solidFill>
              <a:srgbClr val="FFFB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F3F3246-7C1D-226F-9B6C-0D45EC96C461}"/>
              </a:ext>
            </a:extLst>
          </p:cNvPr>
          <p:cNvSpPr/>
          <p:nvPr/>
        </p:nvSpPr>
        <p:spPr>
          <a:xfrm rot="5400000">
            <a:off x="97325" y="4442344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7DD7EAB-005A-1D8D-222E-FEF4CD8AC071}"/>
              </a:ext>
            </a:extLst>
          </p:cNvPr>
          <p:cNvSpPr/>
          <p:nvPr/>
        </p:nvSpPr>
        <p:spPr>
          <a:xfrm rot="5400000">
            <a:off x="89950" y="5819087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6E25B0E-1446-967B-2FCD-0FAD34F20082}"/>
              </a:ext>
            </a:extLst>
          </p:cNvPr>
          <p:cNvSpPr/>
          <p:nvPr/>
        </p:nvSpPr>
        <p:spPr>
          <a:xfrm rot="5400000">
            <a:off x="97324" y="7217979"/>
            <a:ext cx="388979" cy="213452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E621FE1-AA10-F478-9BCE-07E9B896CFC9}"/>
              </a:ext>
            </a:extLst>
          </p:cNvPr>
          <p:cNvGrpSpPr/>
          <p:nvPr/>
        </p:nvGrpSpPr>
        <p:grpSpPr>
          <a:xfrm>
            <a:off x="13633478" y="-158995"/>
            <a:ext cx="4264504" cy="2035929"/>
            <a:chOff x="0" y="0"/>
            <a:chExt cx="1333935" cy="10103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ADE338E-8348-8AFE-92AD-0F1CF088674E}"/>
                </a:ext>
              </a:extLst>
            </p:cNvPr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95D838B-4F42-7BB0-A76A-62D29F701B60}"/>
                </a:ext>
              </a:extLst>
            </p:cNvPr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9A88D926-D218-4241-4AAC-F53BA9CF6CB1}"/>
              </a:ext>
            </a:extLst>
          </p:cNvPr>
          <p:cNvSpPr/>
          <p:nvPr/>
        </p:nvSpPr>
        <p:spPr>
          <a:xfrm>
            <a:off x="8849677" y="292664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B5C1B5EA-0B5B-5CE1-2EED-C7CADAAAC08F}"/>
              </a:ext>
            </a:extLst>
          </p:cNvPr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62D376ED-DA2E-E9A4-0545-172B63998DA4}"/>
              </a:ext>
            </a:extLst>
          </p:cNvPr>
          <p:cNvSpPr/>
          <p:nvPr/>
        </p:nvSpPr>
        <p:spPr>
          <a:xfrm rot="5400000">
            <a:off x="115393" y="8914306"/>
            <a:ext cx="388979" cy="162567"/>
          </a:xfrm>
          <a:custGeom>
            <a:avLst/>
            <a:gdLst/>
            <a:ahLst/>
            <a:cxnLst/>
            <a:rect l="l" t="t" r="r" b="b"/>
            <a:pathLst>
              <a:path w="388979" h="213452">
                <a:moveTo>
                  <a:pt x="0" y="0"/>
                </a:moveTo>
                <a:lnTo>
                  <a:pt x="388979" y="0"/>
                </a:lnTo>
                <a:lnTo>
                  <a:pt x="388979" y="213452"/>
                </a:lnTo>
                <a:lnTo>
                  <a:pt x="0" y="213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3F246AA5-9CBD-B5F6-7059-3069B632DB66}"/>
              </a:ext>
            </a:extLst>
          </p:cNvPr>
          <p:cNvSpPr txBox="1"/>
          <p:nvPr/>
        </p:nvSpPr>
        <p:spPr>
          <a:xfrm>
            <a:off x="722483" y="6597900"/>
            <a:ext cx="6916474" cy="811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4 ORE DI FORMAZIONE (SUDDIVISE IN 2 SESSIONE DI 2 ORE)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7A522B9-88D0-947E-8A36-CDF0FBC4D58D}"/>
              </a:ext>
            </a:extLst>
          </p:cNvPr>
          <p:cNvSpPr txBox="1"/>
          <p:nvPr/>
        </p:nvSpPr>
        <p:spPr>
          <a:xfrm>
            <a:off x="662102" y="8008727"/>
            <a:ext cx="7317272" cy="2080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FOCUS SULLA NOTA 66850/2025 – aggiornamento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sulle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sezioni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 RAV e del PTOF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che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richiedono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particolare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attenzione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per il nuovo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triennio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, con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enfasi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sui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temi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di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sviluppo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sostenibile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,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transizione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digitale</a:t>
            </a: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e </a:t>
            </a:r>
            <a:r>
              <a:rPr lang="en-US" sz="2400" b="1" spc="-29" dirty="0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inclusione</a:t>
            </a:r>
            <a:endParaRPr lang="en-US" sz="2400" b="1" spc="-29" dirty="0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501060BF-CC7F-4FD6-EA72-1E84E6692834}"/>
              </a:ext>
            </a:extLst>
          </p:cNvPr>
          <p:cNvSpPr txBox="1"/>
          <p:nvPr/>
        </p:nvSpPr>
        <p:spPr>
          <a:xfrm>
            <a:off x="8231394" y="5476124"/>
            <a:ext cx="10461582" cy="2841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endParaRPr lang="en-US" sz="2800" kern="0" dirty="0">
              <a:latin typeface="Aptos" panose="020B0004020202020204" pitchFamily="34" charset="0"/>
              <a:cs typeface="Arial" panose="020B0604020202020204" pitchFamily="34" charset="0"/>
              <a:sym typeface="Neue Montreal"/>
            </a:endParaRP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▶ 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2 webinar in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diretta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che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saranno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registrati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e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resi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fruibili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ai </a:t>
            </a:r>
            <a:r>
              <a:rPr lang="en-US" sz="2800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corsisti</a:t>
            </a:r>
            <a:endParaRPr lang="en-US" sz="2800" kern="0" dirty="0">
              <a:latin typeface="Aptos" panose="020B0004020202020204" pitchFamily="34" charset="0"/>
              <a:cs typeface="Arial" panose="020B0604020202020204" pitchFamily="34" charset="0"/>
              <a:sym typeface="Neue Montreal"/>
            </a:endParaRPr>
          </a:p>
          <a:p>
            <a:pPr marL="457200" indent="-457200">
              <a:lnSpc>
                <a:spcPct val="115000"/>
              </a:lnSpc>
              <a:spcAft>
                <a:spcPts val="140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en-US" sz="2400" dirty="0">
                <a:solidFill>
                  <a:srgbClr val="292929"/>
                </a:solidFill>
                <a:latin typeface="Aptos" panose="020B0004020202020204" pitchFamily="34" charset="0"/>
                <a:ea typeface="Neue Montreal"/>
                <a:cs typeface="Neue Montreal"/>
                <a:sym typeface="Neue Montreal"/>
              </a:rPr>
              <a:t>▶</a:t>
            </a:r>
            <a:r>
              <a:rPr lang="en-US" sz="2800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 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Materiali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di studio, slide,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strumenti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e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modelli</a:t>
            </a:r>
            <a:r>
              <a:rPr lang="en-US" sz="2800" b="1" kern="0" dirty="0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 di </a:t>
            </a:r>
            <a:r>
              <a:rPr lang="en-US" sz="2800" b="1" kern="0" dirty="0" err="1">
                <a:latin typeface="Aptos" panose="020B0004020202020204" pitchFamily="34" charset="0"/>
                <a:cs typeface="Arial" panose="020B0604020202020204" pitchFamily="34" charset="0"/>
                <a:sym typeface="Neue Montreal"/>
              </a:rPr>
              <a:t>lavoro</a:t>
            </a:r>
            <a:endParaRPr lang="en-US" sz="2800" kern="0" dirty="0">
              <a:latin typeface="Aptos" panose="020B0004020202020204" pitchFamily="34" charset="0"/>
              <a:cs typeface="Arial" panose="020B0604020202020204" pitchFamily="34" charset="0"/>
              <a:sym typeface="Neue Montreal"/>
            </a:endParaRPr>
          </a:p>
          <a:p>
            <a:pPr>
              <a:lnSpc>
                <a:spcPts val="2464"/>
              </a:lnSpc>
            </a:pPr>
            <a:endParaRPr lang="en-US" sz="2200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40419B0C-784C-7E01-6260-BD27A161F56E}"/>
              </a:ext>
            </a:extLst>
          </p:cNvPr>
          <p:cNvSpPr txBox="1"/>
          <p:nvPr/>
        </p:nvSpPr>
        <p:spPr>
          <a:xfrm>
            <a:off x="749368" y="4219725"/>
            <a:ext cx="6738797" cy="811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FORMAZIONE A DISTANZA IN MODALITÀ SINCRONA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F37057FC-7824-8160-0258-778996B37E6A}"/>
              </a:ext>
            </a:extLst>
          </p:cNvPr>
          <p:cNvSpPr txBox="1"/>
          <p:nvPr/>
        </p:nvSpPr>
        <p:spPr>
          <a:xfrm>
            <a:off x="732167" y="5288956"/>
            <a:ext cx="6738797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00" b="1" spc="-29" dirty="0">
                <a:solidFill>
                  <a:srgbClr val="FFFFFF"/>
                </a:solidFill>
                <a:latin typeface="Neue Montreal Bold"/>
                <a:ea typeface="Neue Montreal"/>
                <a:cs typeface="Neue Montreal"/>
                <a:sym typeface="Neue Montreal Bold"/>
              </a:rPr>
              <a:t>POSSIBILITÀ DI ASCOLTARE IN REGISTRATA I WEBINAR</a:t>
            </a:r>
            <a:endParaRPr lang="en-US" sz="2400" spc="-21" dirty="0">
              <a:solidFill>
                <a:srgbClr val="FFFFFF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4DB502E1-3C1B-CC9C-EFA3-16BAA257983D}"/>
              </a:ext>
            </a:extLst>
          </p:cNvPr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10DA1C7C-1E7A-DFD6-ECD7-6827C9B37A05}"/>
              </a:ext>
            </a:extLst>
          </p:cNvPr>
          <p:cNvSpPr txBox="1"/>
          <p:nvPr/>
        </p:nvSpPr>
        <p:spPr>
          <a:xfrm>
            <a:off x="14676434" y="30995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 dirty="0"/>
          </a:p>
          <a:p>
            <a:pPr algn="l">
              <a:lnSpc>
                <a:spcPts val="2931"/>
              </a:lnSpc>
            </a:pPr>
            <a:r>
              <a:rPr lang="en-US" sz="2505" b="1" spc="-15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EB02D87E-7838-1181-C7D7-9A8FBD5922CE}"/>
              </a:ext>
            </a:extLst>
          </p:cNvPr>
          <p:cNvSpPr/>
          <p:nvPr/>
        </p:nvSpPr>
        <p:spPr>
          <a:xfrm>
            <a:off x="13990939" y="736036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08C8A9FC-FEDF-3462-8F5C-B1CB47B1C483}"/>
              </a:ext>
            </a:extLst>
          </p:cNvPr>
          <p:cNvSpPr/>
          <p:nvPr/>
        </p:nvSpPr>
        <p:spPr>
          <a:xfrm>
            <a:off x="9971244" y="4810876"/>
            <a:ext cx="6981881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COMPOSIZIONE DEL CORSO</a:t>
            </a:r>
            <a:r>
              <a:rPr lang="en-US" sz="18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endParaRPr lang="it-IT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D11C8ACB-0A28-E924-9550-DC091196B4E1}"/>
              </a:ext>
            </a:extLst>
          </p:cNvPr>
          <p:cNvSpPr txBox="1"/>
          <p:nvPr/>
        </p:nvSpPr>
        <p:spPr>
          <a:xfrm>
            <a:off x="529169" y="1917299"/>
            <a:ext cx="17530231" cy="170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MODULO   2 . 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presenza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della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Comunità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Professionale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negli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Strumenti</a:t>
            </a:r>
            <a:r>
              <a:rPr lang="en-US" sz="5400" b="1" spc="-29" dirty="0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5400" b="1" spc="-29" dirty="0" err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Strategici</a:t>
            </a: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  <p:extLst>
      <p:ext uri="{BB962C8B-B14F-4D97-AF65-F5344CB8AC3E}">
        <p14:creationId xmlns:p14="http://schemas.microsoft.com/office/powerpoint/2010/main" val="3160924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9FA6-ED73-E9C1-9A1F-269AF8E83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4">
            <a:extLst>
              <a:ext uri="{FF2B5EF4-FFF2-40B4-BE49-F238E27FC236}">
                <a16:creationId xmlns:a16="http://schemas.microsoft.com/office/drawing/2014/main" id="{0841C40E-E0E1-95DF-2EE9-C967F78CEA26}"/>
              </a:ext>
            </a:extLst>
          </p:cNvPr>
          <p:cNvSpPr/>
          <p:nvPr/>
        </p:nvSpPr>
        <p:spPr>
          <a:xfrm>
            <a:off x="8757919" y="618320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CB3F431-0F99-2A68-3F1E-4B4FA7DEFC86}"/>
              </a:ext>
            </a:extLst>
          </p:cNvPr>
          <p:cNvGrpSpPr/>
          <p:nvPr/>
        </p:nvGrpSpPr>
        <p:grpSpPr>
          <a:xfrm>
            <a:off x="-934791" y="5701726"/>
            <a:ext cx="14757958" cy="3633717"/>
            <a:chOff x="0" y="-76200"/>
            <a:chExt cx="2276296" cy="18351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B0A0BC9-C9F7-EEEE-7F87-959E77FBBC22}"/>
                </a:ext>
              </a:extLst>
            </p:cNvPr>
            <p:cNvSpPr/>
            <p:nvPr/>
          </p:nvSpPr>
          <p:spPr>
            <a:xfrm>
              <a:off x="0" y="0"/>
              <a:ext cx="2276296" cy="1758930"/>
            </a:xfrm>
            <a:custGeom>
              <a:avLst/>
              <a:gdLst/>
              <a:ahLst/>
              <a:cxnLst/>
              <a:rect l="l" t="t" r="r" b="b"/>
              <a:pathLst>
                <a:path w="2150223" h="1758930">
                  <a:moveTo>
                    <a:pt x="94828" y="0"/>
                  </a:moveTo>
                  <a:lnTo>
                    <a:pt x="2055395" y="0"/>
                  </a:lnTo>
                  <a:cubicBezTo>
                    <a:pt x="2107767" y="0"/>
                    <a:pt x="2150223" y="42456"/>
                    <a:pt x="2150223" y="94828"/>
                  </a:cubicBezTo>
                  <a:lnTo>
                    <a:pt x="2150223" y="1664102"/>
                  </a:lnTo>
                  <a:cubicBezTo>
                    <a:pt x="2150223" y="1689252"/>
                    <a:pt x="2140232" y="1713372"/>
                    <a:pt x="2122449" y="1731156"/>
                  </a:cubicBezTo>
                  <a:cubicBezTo>
                    <a:pt x="2104665" y="1748940"/>
                    <a:pt x="2080545" y="1758930"/>
                    <a:pt x="2055395" y="1758930"/>
                  </a:cubicBezTo>
                  <a:lnTo>
                    <a:pt x="94828" y="1758930"/>
                  </a:lnTo>
                  <a:cubicBezTo>
                    <a:pt x="69678" y="1758930"/>
                    <a:pt x="45558" y="1748940"/>
                    <a:pt x="27775" y="1731156"/>
                  </a:cubicBezTo>
                  <a:cubicBezTo>
                    <a:pt x="9991" y="1713372"/>
                    <a:pt x="0" y="1689252"/>
                    <a:pt x="0" y="1664102"/>
                  </a:cubicBezTo>
                  <a:lnTo>
                    <a:pt x="0" y="94828"/>
                  </a:lnTo>
                  <a:cubicBezTo>
                    <a:pt x="0" y="69678"/>
                    <a:pt x="9991" y="45558"/>
                    <a:pt x="27775" y="27775"/>
                  </a:cubicBezTo>
                  <a:cubicBezTo>
                    <a:pt x="45558" y="9991"/>
                    <a:pt x="69678" y="0"/>
                    <a:pt x="94828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  <a:p>
              <a:endParaRPr lang="it-IT"/>
            </a:p>
            <a:p>
              <a:r>
                <a:rPr lang="it-IT" sz="2800">
                  <a:solidFill>
                    <a:schemeClr val="bg1"/>
                  </a:solidFill>
                  <a:latin typeface="Aptos" panose="020B0004020202020204" pitchFamily="34" charset="0"/>
                </a:rPr>
                <a:t>                   </a:t>
              </a: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690B9F3-4714-B00F-E276-23C9540DC43E}"/>
                </a:ext>
              </a:extLst>
            </p:cNvPr>
            <p:cNvSpPr txBox="1"/>
            <p:nvPr/>
          </p:nvSpPr>
          <p:spPr>
            <a:xfrm>
              <a:off x="0" y="-76200"/>
              <a:ext cx="2150223" cy="1835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B4C8464-F5D4-220A-5541-FAFC99BDF0E0}"/>
              </a:ext>
            </a:extLst>
          </p:cNvPr>
          <p:cNvGrpSpPr/>
          <p:nvPr/>
        </p:nvGrpSpPr>
        <p:grpSpPr>
          <a:xfrm>
            <a:off x="13840100" y="-247594"/>
            <a:ext cx="4264504" cy="2035929"/>
            <a:chOff x="0" y="0"/>
            <a:chExt cx="1333935" cy="10103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43DC7B8-D3D0-9110-416A-A3AD1CFF8CB6}"/>
                </a:ext>
              </a:extLst>
            </p:cNvPr>
            <p:cNvSpPr/>
            <p:nvPr/>
          </p:nvSpPr>
          <p:spPr>
            <a:xfrm>
              <a:off x="0" y="0"/>
              <a:ext cx="1333935" cy="1010329"/>
            </a:xfrm>
            <a:custGeom>
              <a:avLst/>
              <a:gdLst/>
              <a:ahLst/>
              <a:cxnLst/>
              <a:rect l="l" t="t" r="r" b="b"/>
              <a:pathLst>
                <a:path w="1333935" h="1010329">
                  <a:moveTo>
                    <a:pt x="108926" y="0"/>
                  </a:moveTo>
                  <a:lnTo>
                    <a:pt x="1225010" y="0"/>
                  </a:lnTo>
                  <a:cubicBezTo>
                    <a:pt x="1285168" y="0"/>
                    <a:pt x="1333935" y="48768"/>
                    <a:pt x="1333935" y="108926"/>
                  </a:cubicBezTo>
                  <a:lnTo>
                    <a:pt x="1333935" y="901403"/>
                  </a:lnTo>
                  <a:cubicBezTo>
                    <a:pt x="1333935" y="961561"/>
                    <a:pt x="1285168" y="1010329"/>
                    <a:pt x="1225010" y="1010329"/>
                  </a:cubicBezTo>
                  <a:lnTo>
                    <a:pt x="108926" y="1010329"/>
                  </a:lnTo>
                  <a:cubicBezTo>
                    <a:pt x="48768" y="1010329"/>
                    <a:pt x="0" y="961561"/>
                    <a:pt x="0" y="901403"/>
                  </a:cubicBezTo>
                  <a:lnTo>
                    <a:pt x="0" y="108926"/>
                  </a:lnTo>
                  <a:cubicBezTo>
                    <a:pt x="0" y="48768"/>
                    <a:pt x="48768" y="0"/>
                    <a:pt x="10892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3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C9CD0B2-8841-2D77-2AE2-1022B683B199}"/>
                </a:ext>
              </a:extLst>
            </p:cNvPr>
            <p:cNvSpPr txBox="1"/>
            <p:nvPr/>
          </p:nvSpPr>
          <p:spPr>
            <a:xfrm>
              <a:off x="0" y="-76200"/>
              <a:ext cx="1333935" cy="1086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F1568155-0E89-707B-D7F1-12069092AD0A}"/>
              </a:ext>
            </a:extLst>
          </p:cNvPr>
          <p:cNvSpPr/>
          <p:nvPr/>
        </p:nvSpPr>
        <p:spPr>
          <a:xfrm>
            <a:off x="529169" y="296172"/>
            <a:ext cx="5051131" cy="1003912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8115CBE-E51B-8609-CA39-34161C5DF1A1}"/>
              </a:ext>
            </a:extLst>
          </p:cNvPr>
          <p:cNvSpPr txBox="1"/>
          <p:nvPr/>
        </p:nvSpPr>
        <p:spPr>
          <a:xfrm>
            <a:off x="7643022" y="4539233"/>
            <a:ext cx="1090351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endParaRPr lang="en-US" sz="220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14222EFD-07D4-6635-C52D-022577F619BC}"/>
              </a:ext>
            </a:extLst>
          </p:cNvPr>
          <p:cNvSpPr txBox="1"/>
          <p:nvPr/>
        </p:nvSpPr>
        <p:spPr>
          <a:xfrm>
            <a:off x="895828" y="618320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NOVITA’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3A3D4400-8BF2-AAE1-A265-7E014BDEF7DE}"/>
              </a:ext>
            </a:extLst>
          </p:cNvPr>
          <p:cNvSpPr txBox="1"/>
          <p:nvPr/>
        </p:nvSpPr>
        <p:spPr>
          <a:xfrm>
            <a:off x="14863229" y="328289"/>
            <a:ext cx="39804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endParaRPr/>
          </a:p>
          <a:p>
            <a:pPr algn="l">
              <a:lnSpc>
                <a:spcPts val="2931"/>
              </a:lnSpc>
            </a:pPr>
            <a:r>
              <a:rPr lang="en-US" sz="2505" b="1" spc="-15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FORMAZIONE</a:t>
            </a: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6098BA81-A486-D7DF-A63D-519D4F7B0C1D}"/>
              </a:ext>
            </a:extLst>
          </p:cNvPr>
          <p:cNvSpPr/>
          <p:nvPr/>
        </p:nvSpPr>
        <p:spPr>
          <a:xfrm>
            <a:off x="14183238" y="680431"/>
            <a:ext cx="414603" cy="357077"/>
          </a:xfrm>
          <a:custGeom>
            <a:avLst/>
            <a:gdLst/>
            <a:ahLst/>
            <a:cxnLst/>
            <a:rect l="l" t="t" r="r" b="b"/>
            <a:pathLst>
              <a:path w="414603" h="357077">
                <a:moveTo>
                  <a:pt x="0" y="0"/>
                </a:moveTo>
                <a:lnTo>
                  <a:pt x="414604" y="0"/>
                </a:lnTo>
                <a:lnTo>
                  <a:pt x="414604" y="357077"/>
                </a:lnTo>
                <a:lnTo>
                  <a:pt x="0" y="3570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C7A7A84D-5BC1-EC8D-D676-50ED918D7D3E}"/>
              </a:ext>
            </a:extLst>
          </p:cNvPr>
          <p:cNvSpPr/>
          <p:nvPr/>
        </p:nvSpPr>
        <p:spPr>
          <a:xfrm>
            <a:off x="8249771" y="3561462"/>
            <a:ext cx="9143999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 dirty="0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    PER MAGGIORI INFORMAZIONI …</a:t>
            </a:r>
            <a:endParaRPr lang="it-IT" dirty="0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E71643AD-0270-B993-2344-CB72C5E774AC}"/>
              </a:ext>
            </a:extLst>
          </p:cNvPr>
          <p:cNvSpPr/>
          <p:nvPr/>
        </p:nvSpPr>
        <p:spPr>
          <a:xfrm>
            <a:off x="1317617" y="4453646"/>
            <a:ext cx="6226915" cy="689854"/>
          </a:xfrm>
          <a:custGeom>
            <a:avLst/>
            <a:gdLst/>
            <a:ahLst/>
            <a:cxnLst/>
            <a:rect l="l" t="t" r="r" b="b"/>
            <a:pathLst>
              <a:path w="5051131" h="1003912">
                <a:moveTo>
                  <a:pt x="0" y="0"/>
                </a:moveTo>
                <a:lnTo>
                  <a:pt x="5051131" y="0"/>
                </a:lnTo>
                <a:lnTo>
                  <a:pt x="5051131" y="1003912"/>
                </a:lnTo>
                <a:lnTo>
                  <a:pt x="0" y="100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600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       CONTATTACI :</a:t>
            </a:r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4FD6AB-C812-679A-076A-E9A23BE788C3}"/>
              </a:ext>
            </a:extLst>
          </p:cNvPr>
          <p:cNvSpPr txBox="1"/>
          <p:nvPr/>
        </p:nvSpPr>
        <p:spPr>
          <a:xfrm>
            <a:off x="1189699" y="7056734"/>
            <a:ext cx="117402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b="1" dirty="0">
                <a:solidFill>
                  <a:schemeClr val="bg1"/>
                </a:solidFill>
              </a:rPr>
              <a:t>formazione@tuttoscuola.com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C62D76D-8BC1-0787-8973-A9CA605FF2D3}"/>
              </a:ext>
            </a:extLst>
          </p:cNvPr>
          <p:cNvSpPr txBox="1"/>
          <p:nvPr/>
        </p:nvSpPr>
        <p:spPr>
          <a:xfrm>
            <a:off x="894230" y="1836433"/>
            <a:ext cx="17052304" cy="2654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22"/>
              </a:lnSpc>
            </a:pP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LA RENDICONTAZIONE SOCIALE E LA PROGETTAZIONE PER IL MIGLIORAMENTO (TRIENNIO</a:t>
            </a:r>
            <a:r>
              <a:rPr lang="en-US" sz="80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5400" b="1" spc="-454" dirty="0">
                <a:solidFill>
                  <a:srgbClr val="0090D1"/>
                </a:solidFill>
                <a:latin typeface="Telegraf"/>
                <a:ea typeface="Telegraf"/>
                <a:cs typeface="Telegraf"/>
                <a:sym typeface="Telegraf"/>
              </a:rPr>
              <a:t>2025/2028)</a:t>
            </a:r>
          </a:p>
          <a:p>
            <a:pPr>
              <a:lnSpc>
                <a:spcPts val="6822"/>
              </a:lnSpc>
            </a:pPr>
            <a:endParaRPr lang="en-US" sz="7580" b="1" spc="-454" dirty="0">
              <a:solidFill>
                <a:srgbClr val="0090D1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  <p:extLst>
      <p:ext uri="{BB962C8B-B14F-4D97-AF65-F5344CB8AC3E}">
        <p14:creationId xmlns:p14="http://schemas.microsoft.com/office/powerpoint/2010/main" val="209909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0838835D-F80D-96A5-8F9E-B0F5B14482F0}"/>
              </a:ext>
            </a:extLst>
          </p:cNvPr>
          <p:cNvSpPr/>
          <p:nvPr/>
        </p:nvSpPr>
        <p:spPr>
          <a:xfrm>
            <a:off x="9448800" y="-17189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06D9C4EC-52EC-B843-840A-DD497BA30FB1}"/>
              </a:ext>
            </a:extLst>
          </p:cNvPr>
          <p:cNvSpPr/>
          <p:nvPr/>
        </p:nvSpPr>
        <p:spPr>
          <a:xfrm>
            <a:off x="0" y="-8594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" name="TextBox 2"/>
          <p:cNvSpPr txBox="1"/>
          <p:nvPr/>
        </p:nvSpPr>
        <p:spPr>
          <a:xfrm>
            <a:off x="378212" y="929866"/>
            <a:ext cx="5910970" cy="101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2"/>
              </a:lnSpc>
            </a:pPr>
            <a:r>
              <a:rPr lang="en-US" sz="7580" spc="-454">
                <a:solidFill>
                  <a:srgbClr val="0093D1"/>
                </a:solidFill>
                <a:latin typeface="Telegraf"/>
                <a:ea typeface="Telegraf"/>
                <a:cs typeface="Telegraf"/>
                <a:sym typeface="Telegraf"/>
              </a:rPr>
              <a:t>Chi siamo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838694" y="0"/>
            <a:ext cx="565654" cy="10287000"/>
            <a:chOff x="0" y="0"/>
            <a:chExt cx="14897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979" cy="2709333"/>
            </a:xfrm>
            <a:custGeom>
              <a:avLst/>
              <a:gdLst/>
              <a:ahLst/>
              <a:cxnLst/>
              <a:rect l="l" t="t" r="r" b="b"/>
              <a:pathLst>
                <a:path w="148979" h="2709333">
                  <a:moveTo>
                    <a:pt x="0" y="0"/>
                  </a:moveTo>
                  <a:lnTo>
                    <a:pt x="148979" y="0"/>
                  </a:lnTo>
                  <a:lnTo>
                    <a:pt x="1489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8BB8B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48979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48220" y="0"/>
            <a:ext cx="3539780" cy="10287000"/>
            <a:chOff x="0" y="0"/>
            <a:chExt cx="93228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2288" cy="2709333"/>
            </a:xfrm>
            <a:custGeom>
              <a:avLst/>
              <a:gdLst/>
              <a:ahLst/>
              <a:cxnLst/>
              <a:rect l="l" t="t" r="r" b="b"/>
              <a:pathLst>
                <a:path w="932288" h="2709333">
                  <a:moveTo>
                    <a:pt x="0" y="0"/>
                  </a:moveTo>
                  <a:lnTo>
                    <a:pt x="932288" y="0"/>
                  </a:lnTo>
                  <a:lnTo>
                    <a:pt x="93228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932288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7010700" y="-572407"/>
            <a:ext cx="2022790" cy="1838210"/>
          </a:xfrm>
          <a:custGeom>
            <a:avLst/>
            <a:gdLst/>
            <a:ahLst/>
            <a:cxnLst/>
            <a:rect l="l" t="t" r="r" b="b"/>
            <a:pathLst>
              <a:path w="2022790" h="1838210">
                <a:moveTo>
                  <a:pt x="0" y="0"/>
                </a:moveTo>
                <a:lnTo>
                  <a:pt x="2022790" y="0"/>
                </a:lnTo>
                <a:lnTo>
                  <a:pt x="2022790" y="1838210"/>
                </a:lnTo>
                <a:lnTo>
                  <a:pt x="0" y="1838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0" name="Group 10"/>
          <p:cNvGrpSpPr/>
          <p:nvPr/>
        </p:nvGrpSpPr>
        <p:grpSpPr>
          <a:xfrm>
            <a:off x="238253" y="1942577"/>
            <a:ext cx="7593352" cy="722236"/>
            <a:chOff x="0" y="0"/>
            <a:chExt cx="2301245" cy="2188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01245" cy="218881"/>
            </a:xfrm>
            <a:custGeom>
              <a:avLst/>
              <a:gdLst/>
              <a:ahLst/>
              <a:cxnLst/>
              <a:rect l="l" t="t" r="r" b="b"/>
              <a:pathLst>
                <a:path w="2301245" h="218881">
                  <a:moveTo>
                    <a:pt x="62194" y="0"/>
                  </a:moveTo>
                  <a:lnTo>
                    <a:pt x="2239052" y="0"/>
                  </a:lnTo>
                  <a:cubicBezTo>
                    <a:pt x="2273400" y="0"/>
                    <a:pt x="2301245" y="27845"/>
                    <a:pt x="2301245" y="62194"/>
                  </a:cubicBezTo>
                  <a:lnTo>
                    <a:pt x="2301245" y="156688"/>
                  </a:lnTo>
                  <a:cubicBezTo>
                    <a:pt x="2301245" y="173183"/>
                    <a:pt x="2294693" y="189002"/>
                    <a:pt x="2283029" y="200665"/>
                  </a:cubicBezTo>
                  <a:cubicBezTo>
                    <a:pt x="2271366" y="212329"/>
                    <a:pt x="2255547" y="218881"/>
                    <a:pt x="2239052" y="218881"/>
                  </a:cubicBezTo>
                  <a:lnTo>
                    <a:pt x="62194" y="218881"/>
                  </a:lnTo>
                  <a:cubicBezTo>
                    <a:pt x="45699" y="218881"/>
                    <a:pt x="29880" y="212329"/>
                    <a:pt x="18216" y="200665"/>
                  </a:cubicBezTo>
                  <a:cubicBezTo>
                    <a:pt x="6553" y="189002"/>
                    <a:pt x="0" y="173183"/>
                    <a:pt x="0" y="156688"/>
                  </a:cubicBezTo>
                  <a:lnTo>
                    <a:pt x="0" y="62194"/>
                  </a:lnTo>
                  <a:cubicBezTo>
                    <a:pt x="0" y="45699"/>
                    <a:pt x="6553" y="29880"/>
                    <a:pt x="18216" y="18216"/>
                  </a:cubicBezTo>
                  <a:cubicBezTo>
                    <a:pt x="29880" y="6553"/>
                    <a:pt x="45699" y="0"/>
                    <a:pt x="62194" y="0"/>
                  </a:cubicBez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301245" cy="295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1061240">
            <a:off x="11705176" y="569769"/>
            <a:ext cx="4303788" cy="5714981"/>
          </a:xfrm>
          <a:custGeom>
            <a:avLst/>
            <a:gdLst/>
            <a:ahLst/>
            <a:cxnLst/>
            <a:rect l="l" t="t" r="r" b="b"/>
            <a:pathLst>
              <a:path w="4303788" h="5714981">
                <a:moveTo>
                  <a:pt x="0" y="0"/>
                </a:moveTo>
                <a:lnTo>
                  <a:pt x="4303788" y="0"/>
                </a:lnTo>
                <a:lnTo>
                  <a:pt x="4303788" y="5714981"/>
                </a:lnTo>
                <a:lnTo>
                  <a:pt x="0" y="57149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14267678" y="1529414"/>
            <a:ext cx="3792517" cy="5031531"/>
          </a:xfrm>
          <a:custGeom>
            <a:avLst/>
            <a:gdLst/>
            <a:ahLst/>
            <a:cxnLst/>
            <a:rect l="l" t="t" r="r" b="b"/>
            <a:pathLst>
              <a:path w="3792517" h="5031531">
                <a:moveTo>
                  <a:pt x="0" y="0"/>
                </a:moveTo>
                <a:lnTo>
                  <a:pt x="3792517" y="0"/>
                </a:lnTo>
                <a:lnTo>
                  <a:pt x="3792517" y="5031532"/>
                </a:lnTo>
                <a:lnTo>
                  <a:pt x="0" y="5031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 rot="-846205">
            <a:off x="12014769" y="6584165"/>
            <a:ext cx="4686338" cy="3120758"/>
          </a:xfrm>
          <a:custGeom>
            <a:avLst/>
            <a:gdLst/>
            <a:ahLst/>
            <a:cxnLst/>
            <a:rect l="l" t="t" r="r" b="b"/>
            <a:pathLst>
              <a:path w="4686338" h="3120758">
                <a:moveTo>
                  <a:pt x="0" y="0"/>
                </a:moveTo>
                <a:lnTo>
                  <a:pt x="4686338" y="0"/>
                </a:lnTo>
                <a:lnTo>
                  <a:pt x="4686338" y="3120758"/>
                </a:lnTo>
                <a:lnTo>
                  <a:pt x="0" y="31207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15428529" y="5836074"/>
            <a:ext cx="2631666" cy="4460451"/>
          </a:xfrm>
          <a:custGeom>
            <a:avLst/>
            <a:gdLst/>
            <a:ahLst/>
            <a:cxnLst/>
            <a:rect l="l" t="t" r="r" b="b"/>
            <a:pathLst>
              <a:path w="2631666" h="4460451">
                <a:moveTo>
                  <a:pt x="0" y="0"/>
                </a:moveTo>
                <a:lnTo>
                  <a:pt x="2631666" y="0"/>
                </a:lnTo>
                <a:lnTo>
                  <a:pt x="2631666" y="4460451"/>
                </a:lnTo>
                <a:lnTo>
                  <a:pt x="0" y="44604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15803248" y="6060231"/>
            <a:ext cx="1925655" cy="3198069"/>
          </a:xfrm>
          <a:custGeom>
            <a:avLst/>
            <a:gdLst/>
            <a:ahLst/>
            <a:cxnLst/>
            <a:rect l="l" t="t" r="r" b="b"/>
            <a:pathLst>
              <a:path w="1925655" h="3198069">
                <a:moveTo>
                  <a:pt x="0" y="0"/>
                </a:moveTo>
                <a:lnTo>
                  <a:pt x="1925655" y="0"/>
                </a:lnTo>
                <a:lnTo>
                  <a:pt x="1925655" y="3198069"/>
                </a:lnTo>
                <a:lnTo>
                  <a:pt x="0" y="31980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869" r="-1489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TextBox 18"/>
          <p:cNvSpPr txBox="1"/>
          <p:nvPr/>
        </p:nvSpPr>
        <p:spPr>
          <a:xfrm>
            <a:off x="378212" y="3060083"/>
            <a:ext cx="11173164" cy="6745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3"/>
              </a:lnSpc>
            </a:pPr>
            <a:r>
              <a:rPr lang="en-US" sz="2599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INFORMAZIONE</a:t>
            </a:r>
          </a:p>
          <a:p>
            <a:pPr algn="just">
              <a:lnSpc>
                <a:spcPts val="2708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Tuttoscuola è da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50 anni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un’accreditata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testata specializzata di informazione scolastica. </a:t>
            </a:r>
          </a:p>
          <a:p>
            <a:pPr algn="just">
              <a:lnSpc>
                <a:spcPts val="2708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Attraverso la storica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rivista mensile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, fondata nel 1975, le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newsletter settimanali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(oltre 120 mila lettori), il portale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tuttoscuola.com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, i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dossier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, i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social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, i seguitissimi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webinar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, raggiunge il mondo della scuola in modo trasversale. Tuttoscuola è una vera e propria agenzia specializzata sulla scuola.</a:t>
            </a:r>
          </a:p>
          <a:p>
            <a:pPr algn="just">
              <a:lnSpc>
                <a:spcPts val="2708"/>
              </a:lnSpc>
            </a:pPr>
            <a:endParaRPr lang="en-US" sz="2099" b="1">
              <a:solidFill>
                <a:srgbClr val="292929"/>
              </a:solidFill>
              <a:latin typeface="Neue Montreal Medium"/>
              <a:ea typeface="Neue Montreal Medium"/>
              <a:cs typeface="Neue Montreal Medium"/>
              <a:sym typeface="Neue Montreal Medium"/>
            </a:endParaRPr>
          </a:p>
          <a:p>
            <a:pPr algn="just">
              <a:lnSpc>
                <a:spcPts val="3353"/>
              </a:lnSpc>
            </a:pPr>
            <a:r>
              <a:rPr lang="en-US" sz="2599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FORMAZIONE</a:t>
            </a:r>
          </a:p>
          <a:p>
            <a:pPr algn="just">
              <a:lnSpc>
                <a:spcPts val="2708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Dal 2019 Tuttoscuola è stata riconosciuta dal MIM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ente accreditato per la formazione del personale della scuola,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per la qualità della sua offerta formativa. Propone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corsi per la preparazione ai concorsi, formazione in servizio e progetti per le scuole. </a:t>
            </a:r>
          </a:p>
          <a:p>
            <a:pPr algn="just">
              <a:lnSpc>
                <a:spcPts val="2708"/>
              </a:lnSpc>
            </a:pPr>
            <a:endParaRPr lang="en-US" sz="2099" b="1">
              <a:solidFill>
                <a:srgbClr val="292929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  <a:p>
            <a:pPr algn="just">
              <a:lnSpc>
                <a:spcPts val="3353"/>
              </a:lnSpc>
            </a:pPr>
            <a:r>
              <a:rPr lang="en-US" sz="2599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SUPPORTO ALLA SCUOLA</a:t>
            </a:r>
          </a:p>
          <a:p>
            <a:pPr algn="just">
              <a:lnSpc>
                <a:spcPts val="2708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In occasione dell’inizio dell’emergenza Covid Tuttoscuola ha promosso l’iniziativa di solidarietà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#LaScuolaAiutaLaScuola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alla quale hanno aderito importanti organizzazioni e tante scuole. Pochi giorni dopo il primo lockdown (febbraio 2020) Tuttoscuola ha realizzato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più di 600 ore di formazione in diretta gratuita, preparando oltre 35 mila docenti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. Un corso di “primo soccorso” che ha consentito loro di attivare la didattica a distanza.</a:t>
            </a:r>
          </a:p>
          <a:p>
            <a:pPr algn="just">
              <a:lnSpc>
                <a:spcPts val="2708"/>
              </a:lnSpc>
            </a:pPr>
            <a:endParaRPr lang="en-US" sz="2099" b="1">
              <a:solidFill>
                <a:srgbClr val="292929"/>
              </a:solidFill>
              <a:latin typeface="Neue Montreal Medium"/>
              <a:ea typeface="Neue Montreal Medium"/>
              <a:cs typeface="Neue Montreal Medium"/>
              <a:sym typeface="Neue Montreal Mediu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91079" y="2113830"/>
            <a:ext cx="7120034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r>
              <a:rPr lang="en-US" sz="2899" spc="-28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Da 50 anni al servizio della scuola</a:t>
            </a:r>
          </a:p>
        </p:txBody>
      </p:sp>
    </p:spTree>
    <p:extLst>
      <p:ext uri="{BB962C8B-B14F-4D97-AF65-F5344CB8AC3E}">
        <p14:creationId xmlns:p14="http://schemas.microsoft.com/office/powerpoint/2010/main" val="1962334957"/>
      </p:ext>
    </p:extLst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-1143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4" name="Group 4"/>
          <p:cNvGrpSpPr/>
          <p:nvPr/>
        </p:nvGrpSpPr>
        <p:grpSpPr>
          <a:xfrm>
            <a:off x="1028700" y="2785152"/>
            <a:ext cx="16230600" cy="2119707"/>
            <a:chOff x="0" y="0"/>
            <a:chExt cx="5086921" cy="6643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86921" cy="664349"/>
            </a:xfrm>
            <a:custGeom>
              <a:avLst/>
              <a:gdLst/>
              <a:ahLst/>
              <a:cxnLst/>
              <a:rect l="l" t="t" r="r" b="b"/>
              <a:pathLst>
                <a:path w="5086921" h="664349">
                  <a:moveTo>
                    <a:pt x="22419" y="0"/>
                  </a:moveTo>
                  <a:lnTo>
                    <a:pt x="5064502" y="0"/>
                  </a:lnTo>
                  <a:cubicBezTo>
                    <a:pt x="5076884" y="0"/>
                    <a:pt x="5086921" y="10037"/>
                    <a:pt x="5086921" y="22419"/>
                  </a:cubicBezTo>
                  <a:lnTo>
                    <a:pt x="5086921" y="641930"/>
                  </a:lnTo>
                  <a:cubicBezTo>
                    <a:pt x="5086921" y="654312"/>
                    <a:pt x="5076884" y="664349"/>
                    <a:pt x="5064502" y="664349"/>
                  </a:cubicBezTo>
                  <a:lnTo>
                    <a:pt x="22419" y="664349"/>
                  </a:lnTo>
                  <a:cubicBezTo>
                    <a:pt x="10037" y="664349"/>
                    <a:pt x="0" y="654312"/>
                    <a:pt x="0" y="641930"/>
                  </a:cubicBezTo>
                  <a:lnTo>
                    <a:pt x="0" y="22419"/>
                  </a:lnTo>
                  <a:cubicBezTo>
                    <a:pt x="0" y="10037"/>
                    <a:pt x="10037" y="0"/>
                    <a:pt x="224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48BB8B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086921" cy="740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18305" y="3339709"/>
            <a:ext cx="865478" cy="86547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1E94D6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887914" y="3568535"/>
            <a:ext cx="326260" cy="407825"/>
          </a:xfrm>
          <a:custGeom>
            <a:avLst/>
            <a:gdLst/>
            <a:ahLst/>
            <a:cxnLst/>
            <a:rect l="l" t="t" r="r" b="b"/>
            <a:pathLst>
              <a:path w="326260" h="407825">
                <a:moveTo>
                  <a:pt x="0" y="0"/>
                </a:moveTo>
                <a:lnTo>
                  <a:pt x="326260" y="0"/>
                </a:lnTo>
                <a:lnTo>
                  <a:pt x="326260" y="407826"/>
                </a:lnTo>
                <a:lnTo>
                  <a:pt x="0" y="4078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028700" y="7283708"/>
            <a:ext cx="16230600" cy="2200326"/>
            <a:chOff x="0" y="0"/>
            <a:chExt cx="5086921" cy="6896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86921" cy="689616"/>
            </a:xfrm>
            <a:custGeom>
              <a:avLst/>
              <a:gdLst/>
              <a:ahLst/>
              <a:cxnLst/>
              <a:rect l="l" t="t" r="r" b="b"/>
              <a:pathLst>
                <a:path w="5086921" h="689616">
                  <a:moveTo>
                    <a:pt x="22419" y="0"/>
                  </a:moveTo>
                  <a:lnTo>
                    <a:pt x="5064502" y="0"/>
                  </a:lnTo>
                  <a:cubicBezTo>
                    <a:pt x="5076884" y="0"/>
                    <a:pt x="5086921" y="10037"/>
                    <a:pt x="5086921" y="22419"/>
                  </a:cubicBezTo>
                  <a:lnTo>
                    <a:pt x="5086921" y="667198"/>
                  </a:lnTo>
                  <a:cubicBezTo>
                    <a:pt x="5086921" y="679579"/>
                    <a:pt x="5076884" y="689616"/>
                    <a:pt x="5064502" y="689616"/>
                  </a:cubicBezTo>
                  <a:lnTo>
                    <a:pt x="22419" y="689616"/>
                  </a:lnTo>
                  <a:cubicBezTo>
                    <a:pt x="10037" y="689616"/>
                    <a:pt x="0" y="679579"/>
                    <a:pt x="0" y="667198"/>
                  </a:cubicBezTo>
                  <a:lnTo>
                    <a:pt x="0" y="22419"/>
                  </a:lnTo>
                  <a:cubicBezTo>
                    <a:pt x="0" y="10037"/>
                    <a:pt x="10037" y="0"/>
                    <a:pt x="224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48BB8B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5086921" cy="765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88733" y="7823479"/>
            <a:ext cx="895050" cy="89505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93D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5012686"/>
            <a:ext cx="16230600" cy="2135831"/>
            <a:chOff x="0" y="0"/>
            <a:chExt cx="5086921" cy="6694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6921" cy="669403"/>
            </a:xfrm>
            <a:custGeom>
              <a:avLst/>
              <a:gdLst/>
              <a:ahLst/>
              <a:cxnLst/>
              <a:rect l="l" t="t" r="r" b="b"/>
              <a:pathLst>
                <a:path w="5086921" h="669403">
                  <a:moveTo>
                    <a:pt x="22419" y="0"/>
                  </a:moveTo>
                  <a:lnTo>
                    <a:pt x="5064502" y="0"/>
                  </a:lnTo>
                  <a:cubicBezTo>
                    <a:pt x="5076884" y="0"/>
                    <a:pt x="5086921" y="10037"/>
                    <a:pt x="5086921" y="22419"/>
                  </a:cubicBezTo>
                  <a:lnTo>
                    <a:pt x="5086921" y="646984"/>
                  </a:lnTo>
                  <a:cubicBezTo>
                    <a:pt x="5086921" y="659365"/>
                    <a:pt x="5076884" y="669403"/>
                    <a:pt x="5064502" y="669403"/>
                  </a:cubicBezTo>
                  <a:lnTo>
                    <a:pt x="22419" y="669403"/>
                  </a:lnTo>
                  <a:cubicBezTo>
                    <a:pt x="10037" y="669403"/>
                    <a:pt x="0" y="659365"/>
                    <a:pt x="0" y="646984"/>
                  </a:cubicBezTo>
                  <a:lnTo>
                    <a:pt x="0" y="22419"/>
                  </a:lnTo>
                  <a:cubicBezTo>
                    <a:pt x="0" y="10037"/>
                    <a:pt x="10037" y="0"/>
                    <a:pt x="22419" y="0"/>
                  </a:cubicBezTo>
                  <a:close/>
                </a:path>
              </a:pathLst>
            </a:custGeom>
            <a:solidFill>
              <a:srgbClr val="0093D1"/>
            </a:solidFill>
            <a:ln w="38100" cap="rnd">
              <a:solidFill>
                <a:srgbClr val="48BB8B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5086921" cy="745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18305" y="5590610"/>
            <a:ext cx="865478" cy="86547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830759" y="5834180"/>
            <a:ext cx="440569" cy="378339"/>
          </a:xfrm>
          <a:custGeom>
            <a:avLst/>
            <a:gdLst/>
            <a:ahLst/>
            <a:cxnLst/>
            <a:rect l="l" t="t" r="r" b="b"/>
            <a:pathLst>
              <a:path w="440569" h="378339">
                <a:moveTo>
                  <a:pt x="0" y="0"/>
                </a:moveTo>
                <a:lnTo>
                  <a:pt x="440569" y="0"/>
                </a:lnTo>
                <a:lnTo>
                  <a:pt x="440569" y="378339"/>
                </a:lnTo>
                <a:lnTo>
                  <a:pt x="0" y="3783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Freeform 24"/>
          <p:cNvSpPr/>
          <p:nvPr/>
        </p:nvSpPr>
        <p:spPr>
          <a:xfrm>
            <a:off x="-868966" y="9258300"/>
            <a:ext cx="1737931" cy="1577173"/>
          </a:xfrm>
          <a:custGeom>
            <a:avLst/>
            <a:gdLst/>
            <a:ahLst/>
            <a:cxnLst/>
            <a:rect l="l" t="t" r="r" b="b"/>
            <a:pathLst>
              <a:path w="1737931" h="1577173">
                <a:moveTo>
                  <a:pt x="0" y="0"/>
                </a:moveTo>
                <a:lnTo>
                  <a:pt x="1737932" y="0"/>
                </a:lnTo>
                <a:lnTo>
                  <a:pt x="1737932" y="1577173"/>
                </a:lnTo>
                <a:lnTo>
                  <a:pt x="0" y="15771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 rot="-8350326">
            <a:off x="16866836" y="-410081"/>
            <a:ext cx="1749401" cy="1366720"/>
          </a:xfrm>
          <a:custGeom>
            <a:avLst/>
            <a:gdLst/>
            <a:ahLst/>
            <a:cxnLst/>
            <a:rect l="l" t="t" r="r" b="b"/>
            <a:pathLst>
              <a:path w="1749401" h="1366720">
                <a:moveTo>
                  <a:pt x="0" y="0"/>
                </a:moveTo>
                <a:lnTo>
                  <a:pt x="1749401" y="0"/>
                </a:lnTo>
                <a:lnTo>
                  <a:pt x="1749401" y="1366720"/>
                </a:lnTo>
                <a:lnTo>
                  <a:pt x="0" y="1366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6" name="Freeform 26"/>
          <p:cNvSpPr/>
          <p:nvPr/>
        </p:nvSpPr>
        <p:spPr>
          <a:xfrm>
            <a:off x="-1061920" y="665149"/>
            <a:ext cx="5360450" cy="1394164"/>
          </a:xfrm>
          <a:custGeom>
            <a:avLst/>
            <a:gdLst/>
            <a:ahLst/>
            <a:cxnLst/>
            <a:rect l="l" t="t" r="r" b="b"/>
            <a:pathLst>
              <a:path w="5360450" h="1394164">
                <a:moveTo>
                  <a:pt x="0" y="0"/>
                </a:moveTo>
                <a:lnTo>
                  <a:pt x="5360450" y="0"/>
                </a:lnTo>
                <a:lnTo>
                  <a:pt x="5360450" y="1394164"/>
                </a:lnTo>
                <a:lnTo>
                  <a:pt x="0" y="13941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TextBox 27"/>
          <p:cNvSpPr txBox="1"/>
          <p:nvPr/>
        </p:nvSpPr>
        <p:spPr>
          <a:xfrm>
            <a:off x="4373602" y="745658"/>
            <a:ext cx="17741980" cy="1012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22"/>
              </a:lnSpc>
            </a:pPr>
            <a:r>
              <a:rPr lang="en-US" sz="7580" spc="-454">
                <a:solidFill>
                  <a:srgbClr val="48BB8B"/>
                </a:solidFill>
                <a:latin typeface="Telegraf"/>
                <a:ea typeface="Telegraf"/>
                <a:cs typeface="Telegraf"/>
                <a:sym typeface="Telegraf"/>
              </a:rPr>
              <a:t>Tuttoscuola EDUCATION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64823" y="4380942"/>
            <a:ext cx="12468596" cy="550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5"/>
              </a:lnSpc>
            </a:pPr>
            <a:r>
              <a:rPr lang="en-US" sz="2024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In modalità sincrona e asincrona </a:t>
            </a:r>
          </a:p>
          <a:p>
            <a:pPr algn="l">
              <a:lnSpc>
                <a:spcPts val="2145"/>
              </a:lnSpc>
            </a:pPr>
            <a:endParaRPr lang="en-US" sz="2024" b="1">
              <a:solidFill>
                <a:srgbClr val="0093D1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664823" y="3125069"/>
            <a:ext cx="5125775" cy="1208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887" b="1" spc="-28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CORSI </a:t>
            </a:r>
          </a:p>
          <a:p>
            <a:pPr algn="l">
              <a:lnSpc>
                <a:spcPts val="3176"/>
              </a:lnSpc>
            </a:pPr>
            <a:r>
              <a:rPr lang="en-US" sz="2887" b="1" spc="-28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PER L’AGGIORNAMENTO PROFESSIONALE 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471794" y="3037044"/>
            <a:ext cx="12468596" cy="1596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6982" lvl="1" indent="-218491" algn="l">
              <a:lnSpc>
                <a:spcPts val="2530"/>
              </a:lnSpc>
              <a:buFont typeface="Arial"/>
              <a:buChar char="•"/>
            </a:pP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dall’innovazione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digitale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alla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certificazione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delle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competenze</a:t>
            </a:r>
            <a:endParaRPr lang="en-US" sz="2024" dirty="0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marL="436982" lvl="1" indent="-218491" algn="l">
              <a:lnSpc>
                <a:spcPts val="2530"/>
              </a:lnSpc>
              <a:buFont typeface="Arial"/>
              <a:buChar char="•"/>
            </a:pP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dalla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progettazione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alla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didattica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con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metodologie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innovative</a:t>
            </a:r>
          </a:p>
          <a:p>
            <a:pPr marL="458572" lvl="1" indent="-229286" algn="l">
              <a:lnSpc>
                <a:spcPts val="2655"/>
              </a:lnSpc>
              <a:buFont typeface="Arial"/>
              <a:buChar char="•"/>
            </a:pPr>
            <a:r>
              <a:rPr lang="en-US" sz="21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1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dai</a:t>
            </a:r>
            <a:r>
              <a:rPr lang="en-US" sz="21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BES alle </a:t>
            </a:r>
            <a:r>
              <a:rPr lang="en-US" sz="21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strategie</a:t>
            </a:r>
            <a:r>
              <a:rPr lang="en-US" sz="21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per </a:t>
            </a:r>
            <a:r>
              <a:rPr lang="en-US" sz="21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una</a:t>
            </a:r>
            <a:r>
              <a:rPr lang="en-US" sz="21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1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didattica</a:t>
            </a:r>
            <a:r>
              <a:rPr lang="en-US" sz="21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1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inclusiva</a:t>
            </a:r>
            <a:endParaRPr lang="en-US" sz="2124" dirty="0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marL="436982" lvl="1" indent="-218491" algn="l">
              <a:lnSpc>
                <a:spcPts val="2530"/>
              </a:lnSpc>
              <a:buFont typeface="Arial"/>
              <a:buChar char="•"/>
            </a:pP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dalla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formazione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linguistica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alla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preparazione</a:t>
            </a: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per la </a:t>
            </a:r>
            <a:r>
              <a:rPr lang="en-US" sz="2024" dirty="0" err="1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certificazione</a:t>
            </a:r>
            <a:endParaRPr lang="en-US" sz="2024" dirty="0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marL="436982" lvl="1" indent="-218491" algn="l">
              <a:lnSpc>
                <a:spcPts val="2530"/>
              </a:lnSpc>
              <a:buFont typeface="Arial"/>
              <a:buChar char="•"/>
            </a:pPr>
            <a:r>
              <a:rPr lang="en-US" sz="2024" dirty="0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 ...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664823" y="5619185"/>
            <a:ext cx="4682338" cy="80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887" b="1" spc="-28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PROGETTI </a:t>
            </a:r>
          </a:p>
          <a:p>
            <a:pPr algn="l">
              <a:lnSpc>
                <a:spcPts val="3176"/>
              </a:lnSpc>
            </a:pPr>
            <a:r>
              <a:rPr lang="en-US" sz="2887" b="1" spc="-28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PER LE SCUOLE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646977" y="6579914"/>
            <a:ext cx="10453112" cy="817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5"/>
              </a:lnSpc>
            </a:pPr>
            <a:r>
              <a:rPr lang="en-US" sz="2024" b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Una formazione su misura </a:t>
            </a:r>
          </a:p>
          <a:p>
            <a:pPr algn="l">
              <a:lnSpc>
                <a:spcPts val="2145"/>
              </a:lnSpc>
            </a:pPr>
            <a:endParaRPr lang="en-US" sz="2024" b="1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  <a:p>
            <a:pPr algn="l">
              <a:lnSpc>
                <a:spcPts val="2145"/>
              </a:lnSpc>
            </a:pPr>
            <a:endParaRPr lang="en-US" sz="2024" b="1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9471794" y="5085519"/>
            <a:ext cx="6905859" cy="2072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curricolo digitale e strumenti digitali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valutazione, metodologie innovative, ambienti di apprendimento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didattica inclusiva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intelligenza artificiale e cittadinanza digitale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coding e robotica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europrogettazione</a:t>
            </a:r>
          </a:p>
          <a:p>
            <a:pPr marL="436982" lvl="1" indent="-218491" algn="l">
              <a:lnSpc>
                <a:spcPts val="2084"/>
              </a:lnSpc>
              <a:buFont typeface="Arial"/>
              <a:buChar char="•"/>
            </a:pPr>
            <a:r>
              <a:rPr lang="en-US" sz="202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...</a:t>
            </a:r>
          </a:p>
        </p:txBody>
      </p:sp>
      <p:sp>
        <p:nvSpPr>
          <p:cNvPr id="34" name="Freeform 34"/>
          <p:cNvSpPr/>
          <p:nvPr/>
        </p:nvSpPr>
        <p:spPr>
          <a:xfrm>
            <a:off x="1842809" y="8045369"/>
            <a:ext cx="397420" cy="470319"/>
          </a:xfrm>
          <a:custGeom>
            <a:avLst/>
            <a:gdLst/>
            <a:ahLst/>
            <a:cxnLst/>
            <a:rect l="l" t="t" r="r" b="b"/>
            <a:pathLst>
              <a:path w="397420" h="470319">
                <a:moveTo>
                  <a:pt x="0" y="0"/>
                </a:moveTo>
                <a:lnTo>
                  <a:pt x="397420" y="0"/>
                </a:lnTo>
                <a:lnTo>
                  <a:pt x="397420" y="470320"/>
                </a:lnTo>
                <a:lnTo>
                  <a:pt x="0" y="47032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5" name="TextBox 35"/>
          <p:cNvSpPr txBox="1"/>
          <p:nvPr/>
        </p:nvSpPr>
        <p:spPr>
          <a:xfrm>
            <a:off x="2646977" y="7836923"/>
            <a:ext cx="3472301" cy="80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887" b="1" spc="-28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PREPARAZIONE AI CONCORSI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495410" y="1605957"/>
            <a:ext cx="9373381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48BB8B"/>
                </a:solidFill>
                <a:latin typeface="Neue Montreal"/>
                <a:ea typeface="Neue Montreal"/>
                <a:cs typeface="Neue Montreal"/>
                <a:sym typeface="Neue Montreal"/>
              </a:rPr>
              <a:t>Accreditato MIM presente su SOFIA e Mepa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15550" y="7587450"/>
            <a:ext cx="7163841" cy="295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5"/>
              </a:lnSpc>
            </a:pPr>
            <a:r>
              <a:rPr lang="en-US" sz="2024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Una</a:t>
            </a:r>
            <a:r>
              <a:rPr lang="en-US" sz="2024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ricca proposta di webinar in diretta e registrati</a:t>
            </a:r>
            <a:r>
              <a:rPr lang="en-US" sz="2024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, materiali sugli argomenti oggetto dei diversi concorsi.</a:t>
            </a: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algn="l">
              <a:lnSpc>
                <a:spcPts val="2145"/>
              </a:lnSpc>
            </a:pPr>
            <a:r>
              <a:rPr lang="en-US" sz="2024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Forum </a:t>
            </a:r>
            <a:r>
              <a:rPr lang="en-US" sz="2024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e </a:t>
            </a:r>
            <a:r>
              <a:rPr lang="en-US" sz="2024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misure di accompagnamento</a:t>
            </a:r>
            <a:r>
              <a:rPr lang="en-US" sz="2024">
                <a:solidFill>
                  <a:srgbClr val="0093D1"/>
                </a:solidFill>
                <a:latin typeface="Neue Montreal"/>
                <a:ea typeface="Neue Montreal"/>
                <a:cs typeface="Neue Montreal"/>
                <a:sym typeface="Neue Montreal"/>
              </a:rPr>
              <a:t> durante i processi valutativi: dalla fase preselettiva alla prova scritta fino al colloquio orale.</a:t>
            </a: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  <a:p>
            <a:pPr algn="l">
              <a:lnSpc>
                <a:spcPts val="2145"/>
              </a:lnSpc>
            </a:pPr>
            <a:endParaRPr lang="en-US" sz="2024">
              <a:solidFill>
                <a:srgbClr val="0093D1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646977" y="8692746"/>
            <a:ext cx="10453112" cy="28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5"/>
              </a:lnSpc>
            </a:pPr>
            <a:r>
              <a:rPr lang="en-US" sz="2024" b="1">
                <a:solidFill>
                  <a:srgbClr val="0093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Per Docenti, Dirigenti Scolastici, Dirigenti Tecnici, DSGA.</a:t>
            </a:r>
          </a:p>
        </p:txBody>
      </p:sp>
    </p:spTree>
    <p:extLst>
      <p:ext uri="{BB962C8B-B14F-4D97-AF65-F5344CB8AC3E}">
        <p14:creationId xmlns:p14="http://schemas.microsoft.com/office/powerpoint/2010/main" val="1195741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7183">
            <a:off x="2247970" y="-6325071"/>
            <a:ext cx="9053187" cy="16708902"/>
          </a:xfrm>
          <a:custGeom>
            <a:avLst/>
            <a:gdLst/>
            <a:ahLst/>
            <a:cxnLst/>
            <a:rect l="l" t="t" r="r" b="b"/>
            <a:pathLst>
              <a:path w="9053187" h="16708902">
                <a:moveTo>
                  <a:pt x="0" y="0"/>
                </a:moveTo>
                <a:lnTo>
                  <a:pt x="9053186" y="0"/>
                </a:lnTo>
                <a:lnTo>
                  <a:pt x="9053186" y="16708901"/>
                </a:lnTo>
                <a:lnTo>
                  <a:pt x="0" y="16708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6378077"/>
            <a:ext cx="18288000" cy="3918448"/>
            <a:chOff x="0" y="0"/>
            <a:chExt cx="4816593" cy="1032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32019"/>
            </a:xfrm>
            <a:custGeom>
              <a:avLst/>
              <a:gdLst/>
              <a:ahLst/>
              <a:cxnLst/>
              <a:rect l="l" t="t" r="r" b="b"/>
              <a:pathLst>
                <a:path w="4816592" h="1032019">
                  <a:moveTo>
                    <a:pt x="0" y="0"/>
                  </a:moveTo>
                  <a:lnTo>
                    <a:pt x="4816592" y="0"/>
                  </a:lnTo>
                  <a:lnTo>
                    <a:pt x="4816592" y="1032019"/>
                  </a:lnTo>
                  <a:lnTo>
                    <a:pt x="0" y="1032019"/>
                  </a:ln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1108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539368"/>
            <a:ext cx="3883177" cy="5265992"/>
            <a:chOff x="0" y="0"/>
            <a:chExt cx="592738" cy="8038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5727" y="3539368"/>
            <a:ext cx="3883177" cy="5265992"/>
            <a:chOff x="0" y="0"/>
            <a:chExt cx="592738" cy="8038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60925" y="3539368"/>
            <a:ext cx="3883177" cy="5265992"/>
            <a:chOff x="0" y="0"/>
            <a:chExt cx="592738" cy="8038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29232" y="3832102"/>
            <a:ext cx="3346564" cy="3486951"/>
            <a:chOff x="0" y="0"/>
            <a:chExt cx="510828" cy="5322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0828" cy="532257"/>
            </a:xfrm>
            <a:custGeom>
              <a:avLst/>
              <a:gdLst/>
              <a:ahLst/>
              <a:cxnLst/>
              <a:rect l="l" t="t" r="r" b="b"/>
              <a:pathLst>
                <a:path w="510828" h="532257">
                  <a:moveTo>
                    <a:pt x="145744" y="0"/>
                  </a:moveTo>
                  <a:lnTo>
                    <a:pt x="365084" y="0"/>
                  </a:lnTo>
                  <a:cubicBezTo>
                    <a:pt x="403737" y="0"/>
                    <a:pt x="440808" y="15355"/>
                    <a:pt x="468140" y="42687"/>
                  </a:cubicBezTo>
                  <a:cubicBezTo>
                    <a:pt x="495473" y="70020"/>
                    <a:pt x="510828" y="107090"/>
                    <a:pt x="510828" y="145744"/>
                  </a:cubicBezTo>
                  <a:lnTo>
                    <a:pt x="510828" y="386513"/>
                  </a:lnTo>
                  <a:cubicBezTo>
                    <a:pt x="510828" y="425167"/>
                    <a:pt x="495473" y="462237"/>
                    <a:pt x="468140" y="489569"/>
                  </a:cubicBezTo>
                  <a:cubicBezTo>
                    <a:pt x="440808" y="516902"/>
                    <a:pt x="403737" y="532257"/>
                    <a:pt x="365084" y="532257"/>
                  </a:cubicBezTo>
                  <a:lnTo>
                    <a:pt x="145744" y="532257"/>
                  </a:lnTo>
                  <a:cubicBezTo>
                    <a:pt x="107090" y="532257"/>
                    <a:pt x="70020" y="516902"/>
                    <a:pt x="42687" y="489569"/>
                  </a:cubicBezTo>
                  <a:cubicBezTo>
                    <a:pt x="15355" y="462237"/>
                    <a:pt x="0" y="425167"/>
                    <a:pt x="0" y="386513"/>
                  </a:cubicBezTo>
                  <a:lnTo>
                    <a:pt x="0" y="145744"/>
                  </a:lnTo>
                  <a:cubicBezTo>
                    <a:pt x="0" y="107090"/>
                    <a:pt x="15355" y="70020"/>
                    <a:pt x="42687" y="42687"/>
                  </a:cubicBezTo>
                  <a:cubicBezTo>
                    <a:pt x="70020" y="15355"/>
                    <a:pt x="107090" y="0"/>
                    <a:pt x="145744" y="0"/>
                  </a:cubicBezTo>
                  <a:close/>
                </a:path>
              </a:pathLst>
            </a:custGeom>
            <a:blipFill>
              <a:blip r:embed="rId4"/>
              <a:stretch>
                <a:fillRect l="-28146" r="-28146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76123" y="3539368"/>
            <a:ext cx="3883177" cy="5265992"/>
            <a:chOff x="0" y="0"/>
            <a:chExt cx="592738" cy="80381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572280" y="4161014"/>
            <a:ext cx="3137965" cy="3137965"/>
          </a:xfrm>
          <a:custGeom>
            <a:avLst/>
            <a:gdLst/>
            <a:ahLst/>
            <a:cxnLst/>
            <a:rect l="l" t="t" r="r" b="b"/>
            <a:pathLst>
              <a:path w="3137965" h="3137965">
                <a:moveTo>
                  <a:pt x="0" y="0"/>
                </a:moveTo>
                <a:lnTo>
                  <a:pt x="3137966" y="0"/>
                </a:lnTo>
                <a:lnTo>
                  <a:pt x="3137966" y="3137966"/>
                </a:lnTo>
                <a:lnTo>
                  <a:pt x="0" y="3137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13568040" y="3987559"/>
            <a:ext cx="2106602" cy="2797348"/>
          </a:xfrm>
          <a:custGeom>
            <a:avLst/>
            <a:gdLst/>
            <a:ahLst/>
            <a:cxnLst/>
            <a:rect l="l" t="t" r="r" b="b"/>
            <a:pathLst>
              <a:path w="2106602" h="2797348">
                <a:moveTo>
                  <a:pt x="0" y="0"/>
                </a:moveTo>
                <a:lnTo>
                  <a:pt x="2106602" y="0"/>
                </a:lnTo>
                <a:lnTo>
                  <a:pt x="2106602" y="2797348"/>
                </a:lnTo>
                <a:lnTo>
                  <a:pt x="0" y="2797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15004102" y="4497278"/>
            <a:ext cx="1986184" cy="2633150"/>
          </a:xfrm>
          <a:custGeom>
            <a:avLst/>
            <a:gdLst/>
            <a:ahLst/>
            <a:cxnLst/>
            <a:rect l="l" t="t" r="r" b="b"/>
            <a:pathLst>
              <a:path w="1986184" h="2633150">
                <a:moveTo>
                  <a:pt x="0" y="0"/>
                </a:moveTo>
                <a:lnTo>
                  <a:pt x="1986185" y="0"/>
                </a:lnTo>
                <a:lnTo>
                  <a:pt x="1986185" y="2633150"/>
                </a:lnTo>
                <a:lnTo>
                  <a:pt x="0" y="26331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Freeform 19"/>
          <p:cNvSpPr/>
          <p:nvPr/>
        </p:nvSpPr>
        <p:spPr>
          <a:xfrm rot="584050">
            <a:off x="13713365" y="5963689"/>
            <a:ext cx="2176945" cy="1449686"/>
          </a:xfrm>
          <a:custGeom>
            <a:avLst/>
            <a:gdLst/>
            <a:ahLst/>
            <a:cxnLst/>
            <a:rect l="l" t="t" r="r" b="b"/>
            <a:pathLst>
              <a:path w="2176945" h="1449686">
                <a:moveTo>
                  <a:pt x="0" y="0"/>
                </a:moveTo>
                <a:lnTo>
                  <a:pt x="2176946" y="0"/>
                </a:lnTo>
                <a:lnTo>
                  <a:pt x="2176946" y="1449686"/>
                </a:lnTo>
                <a:lnTo>
                  <a:pt x="0" y="14496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0" name="Freeform 20"/>
          <p:cNvSpPr/>
          <p:nvPr/>
        </p:nvSpPr>
        <p:spPr>
          <a:xfrm>
            <a:off x="5308700" y="4701703"/>
            <a:ext cx="3428350" cy="2571262"/>
          </a:xfrm>
          <a:custGeom>
            <a:avLst/>
            <a:gdLst/>
            <a:ahLst/>
            <a:cxnLst/>
            <a:rect l="l" t="t" r="r" b="b"/>
            <a:pathLst>
              <a:path w="3428350" h="2571262">
                <a:moveTo>
                  <a:pt x="0" y="0"/>
                </a:moveTo>
                <a:lnTo>
                  <a:pt x="3428350" y="0"/>
                </a:lnTo>
                <a:lnTo>
                  <a:pt x="3428350" y="2571262"/>
                </a:lnTo>
                <a:lnTo>
                  <a:pt x="0" y="25712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Freeform 21"/>
          <p:cNvSpPr/>
          <p:nvPr/>
        </p:nvSpPr>
        <p:spPr>
          <a:xfrm>
            <a:off x="5734039" y="5003363"/>
            <a:ext cx="2577673" cy="1319287"/>
          </a:xfrm>
          <a:custGeom>
            <a:avLst/>
            <a:gdLst/>
            <a:ahLst/>
            <a:cxnLst/>
            <a:rect l="l" t="t" r="r" b="b"/>
            <a:pathLst>
              <a:path w="2577673" h="1319287">
                <a:moveTo>
                  <a:pt x="0" y="0"/>
                </a:moveTo>
                <a:lnTo>
                  <a:pt x="2577673" y="0"/>
                </a:lnTo>
                <a:lnTo>
                  <a:pt x="2577673" y="1319287"/>
                </a:lnTo>
                <a:lnTo>
                  <a:pt x="0" y="13192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500" r="-110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2" name="Freeform 22"/>
          <p:cNvSpPr/>
          <p:nvPr/>
        </p:nvSpPr>
        <p:spPr>
          <a:xfrm>
            <a:off x="4440877" y="5574608"/>
            <a:ext cx="1097215" cy="1113924"/>
          </a:xfrm>
          <a:custGeom>
            <a:avLst/>
            <a:gdLst/>
            <a:ahLst/>
            <a:cxnLst/>
            <a:rect l="l" t="t" r="r" b="b"/>
            <a:pathLst>
              <a:path w="1097215" h="1113924">
                <a:moveTo>
                  <a:pt x="0" y="0"/>
                </a:moveTo>
                <a:lnTo>
                  <a:pt x="1097215" y="0"/>
                </a:lnTo>
                <a:lnTo>
                  <a:pt x="1097215" y="1113924"/>
                </a:lnTo>
                <a:lnTo>
                  <a:pt x="0" y="1113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3" name="Freeform 23"/>
          <p:cNvSpPr/>
          <p:nvPr/>
        </p:nvSpPr>
        <p:spPr>
          <a:xfrm>
            <a:off x="8613470" y="5575578"/>
            <a:ext cx="1097215" cy="1113924"/>
          </a:xfrm>
          <a:custGeom>
            <a:avLst/>
            <a:gdLst/>
            <a:ahLst/>
            <a:cxnLst/>
            <a:rect l="l" t="t" r="r" b="b"/>
            <a:pathLst>
              <a:path w="1097215" h="1113924">
                <a:moveTo>
                  <a:pt x="0" y="0"/>
                </a:moveTo>
                <a:lnTo>
                  <a:pt x="1097215" y="0"/>
                </a:lnTo>
                <a:lnTo>
                  <a:pt x="1097215" y="1113924"/>
                </a:lnTo>
                <a:lnTo>
                  <a:pt x="0" y="1113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Freeform 24"/>
          <p:cNvSpPr/>
          <p:nvPr/>
        </p:nvSpPr>
        <p:spPr>
          <a:xfrm>
            <a:off x="12739635" y="5574608"/>
            <a:ext cx="1097215" cy="1113924"/>
          </a:xfrm>
          <a:custGeom>
            <a:avLst/>
            <a:gdLst/>
            <a:ahLst/>
            <a:cxnLst/>
            <a:rect l="l" t="t" r="r" b="b"/>
            <a:pathLst>
              <a:path w="1097215" h="1113924">
                <a:moveTo>
                  <a:pt x="0" y="0"/>
                </a:moveTo>
                <a:lnTo>
                  <a:pt x="1097215" y="0"/>
                </a:lnTo>
                <a:lnTo>
                  <a:pt x="1097215" y="1113924"/>
                </a:lnTo>
                <a:lnTo>
                  <a:pt x="0" y="1113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>
            <a:off x="348867" y="9447798"/>
            <a:ext cx="574786" cy="461984"/>
          </a:xfrm>
          <a:custGeom>
            <a:avLst/>
            <a:gdLst/>
            <a:ahLst/>
            <a:cxnLst/>
            <a:rect l="l" t="t" r="r" b="b"/>
            <a:pathLst>
              <a:path w="574786" h="461984">
                <a:moveTo>
                  <a:pt x="0" y="0"/>
                </a:moveTo>
                <a:lnTo>
                  <a:pt x="574786" y="0"/>
                </a:lnTo>
                <a:lnTo>
                  <a:pt x="574786" y="461984"/>
                </a:lnTo>
                <a:lnTo>
                  <a:pt x="0" y="46198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6" name="TextBox 26"/>
          <p:cNvSpPr txBox="1"/>
          <p:nvPr/>
        </p:nvSpPr>
        <p:spPr>
          <a:xfrm>
            <a:off x="1315673" y="7533765"/>
            <a:ext cx="3125204" cy="83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 Rivista mensile Tuttoscuola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0651" y="8405916"/>
            <a:ext cx="3599595" cy="20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b="1" spc="25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IN FORMATO DIGITALE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23057" y="7461945"/>
            <a:ext cx="3846891" cy="12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newsletter settimanale</a:t>
            </a:r>
          </a:p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Tuttoscuola</a:t>
            </a:r>
            <a:r>
              <a:rPr lang="en-US" sz="3349" b="1" spc="-200">
                <a:solidFill>
                  <a:srgbClr val="3D5BD4"/>
                </a:solidFill>
                <a:latin typeface="Telegraf Bold"/>
                <a:ea typeface="Telegraf Bold"/>
                <a:cs typeface="Telegraf Bold"/>
                <a:sym typeface="Telegraf Bold"/>
              </a:rPr>
              <a:t>FOCUS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96250" y="7484199"/>
            <a:ext cx="3866902" cy="83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L’accesso </a:t>
            </a:r>
          </a:p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al grande archivio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247103" y="7455624"/>
            <a:ext cx="4141217" cy="83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Una copia cartacea della rivista mensile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440877" y="326531"/>
            <a:ext cx="12818423" cy="312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487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Formula </a:t>
            </a:r>
          </a:p>
          <a:p>
            <a:pPr algn="r">
              <a:lnSpc>
                <a:spcPts val="7487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di abbonamento </a:t>
            </a:r>
            <a:r>
              <a:rPr lang="en-US" sz="7562" b="1" spc="-453">
                <a:solidFill>
                  <a:srgbClr val="1E94D6"/>
                </a:solidFill>
                <a:latin typeface="Telegraf Bold"/>
                <a:ea typeface="Telegraf Bold"/>
                <a:cs typeface="Telegraf Bold"/>
                <a:sym typeface="Telegraf Bold"/>
              </a:rPr>
              <a:t>GLOBAL</a:t>
            </a:r>
          </a:p>
          <a:p>
            <a:pPr algn="r">
              <a:lnSpc>
                <a:spcPts val="3131"/>
              </a:lnSpc>
            </a:pPr>
            <a:r>
              <a:rPr lang="en-US" sz="3162" b="1" spc="-189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Destinata alle </a:t>
            </a:r>
            <a:r>
              <a:rPr lang="en-US" sz="3162" b="1" spc="-189">
                <a:solidFill>
                  <a:srgbClr val="0090D1"/>
                </a:solidFill>
                <a:latin typeface="Telegraf Bold"/>
                <a:ea typeface="Telegraf Bold"/>
                <a:cs typeface="Telegraf Bold"/>
                <a:sym typeface="Telegraf Bold"/>
              </a:rPr>
              <a:t>istituzioni scolastiche</a:t>
            </a:r>
            <a:r>
              <a:rPr lang="en-US" sz="3162" b="1" spc="-189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 che possono mettere a disposizione dell’intero personale della scuola un set di materiali </a:t>
            </a:r>
          </a:p>
          <a:p>
            <a:pPr algn="r">
              <a:lnSpc>
                <a:spcPts val="3131"/>
              </a:lnSpc>
            </a:pPr>
            <a:r>
              <a:rPr lang="en-US" sz="3162" b="1" spc="-189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per l’aggiornamento e l’informazione tempestiva sui temi di interesse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162078" y="8284913"/>
            <a:ext cx="4080872" cy="409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b="1" spc="25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E A TUTTI GLI ARTICOLI ONLINE </a:t>
            </a:r>
          </a:p>
          <a:p>
            <a:pPr algn="ctr">
              <a:lnSpc>
                <a:spcPts val="1647"/>
              </a:lnSpc>
            </a:pPr>
            <a:r>
              <a:rPr lang="en-US" sz="1497" b="1" spc="25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RISERVATI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256628" y="8384926"/>
            <a:ext cx="4080872" cy="20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b="1" spc="25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PER LA PRESIDENZA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3434" y="9448796"/>
            <a:ext cx="18111595" cy="46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+ il 15% di sconto su un corso a scelta. L’offerta è cumulabile con eventuali promozioni attive</a:t>
            </a:r>
          </a:p>
        </p:txBody>
      </p:sp>
      <p:sp>
        <p:nvSpPr>
          <p:cNvPr id="35" name="Freeform 35"/>
          <p:cNvSpPr/>
          <p:nvPr/>
        </p:nvSpPr>
        <p:spPr>
          <a:xfrm>
            <a:off x="265083" y="250331"/>
            <a:ext cx="5468956" cy="1086955"/>
          </a:xfrm>
          <a:custGeom>
            <a:avLst/>
            <a:gdLst/>
            <a:ahLst/>
            <a:cxnLst/>
            <a:rect l="l" t="t" r="r" b="b"/>
            <a:pathLst>
              <a:path w="5468956" h="1086955">
                <a:moveTo>
                  <a:pt x="0" y="0"/>
                </a:moveTo>
                <a:lnTo>
                  <a:pt x="5468956" y="0"/>
                </a:lnTo>
                <a:lnTo>
                  <a:pt x="5468956" y="1086955"/>
                </a:lnTo>
                <a:lnTo>
                  <a:pt x="0" y="108695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6" name="TextBox 36"/>
          <p:cNvSpPr txBox="1"/>
          <p:nvPr/>
        </p:nvSpPr>
        <p:spPr>
          <a:xfrm>
            <a:off x="776710" y="575974"/>
            <a:ext cx="18686981" cy="48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3632" b="1" spc="-217">
                <a:solidFill>
                  <a:srgbClr val="FEFEFE"/>
                </a:solidFill>
                <a:latin typeface="Telegraf Bold"/>
                <a:ea typeface="Telegraf Bold"/>
                <a:cs typeface="Telegraf Bold"/>
                <a:sym typeface="Telegraf Bold"/>
              </a:rPr>
              <a:t>LE NOSTRE OFFERTE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7183">
            <a:off x="2247970" y="-6325071"/>
            <a:ext cx="9053187" cy="16708902"/>
          </a:xfrm>
          <a:custGeom>
            <a:avLst/>
            <a:gdLst/>
            <a:ahLst/>
            <a:cxnLst/>
            <a:rect l="l" t="t" r="r" b="b"/>
            <a:pathLst>
              <a:path w="9053187" h="16708902">
                <a:moveTo>
                  <a:pt x="0" y="0"/>
                </a:moveTo>
                <a:lnTo>
                  <a:pt x="9053186" y="0"/>
                </a:lnTo>
                <a:lnTo>
                  <a:pt x="9053186" y="16708901"/>
                </a:lnTo>
                <a:lnTo>
                  <a:pt x="0" y="16708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6378077"/>
            <a:ext cx="18288000" cy="3918448"/>
            <a:chOff x="0" y="0"/>
            <a:chExt cx="4816593" cy="1032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32019"/>
            </a:xfrm>
            <a:custGeom>
              <a:avLst/>
              <a:gdLst/>
              <a:ahLst/>
              <a:cxnLst/>
              <a:rect l="l" t="t" r="r" b="b"/>
              <a:pathLst>
                <a:path w="4816592" h="1032019">
                  <a:moveTo>
                    <a:pt x="0" y="0"/>
                  </a:moveTo>
                  <a:lnTo>
                    <a:pt x="4816592" y="0"/>
                  </a:lnTo>
                  <a:lnTo>
                    <a:pt x="4816592" y="1032019"/>
                  </a:lnTo>
                  <a:lnTo>
                    <a:pt x="0" y="1032019"/>
                  </a:ln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1108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539368"/>
            <a:ext cx="3883177" cy="5265992"/>
            <a:chOff x="0" y="0"/>
            <a:chExt cx="592738" cy="8038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93175" y="3539368"/>
            <a:ext cx="3883177" cy="5265992"/>
            <a:chOff x="0" y="0"/>
            <a:chExt cx="592738" cy="8038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60925" y="3539368"/>
            <a:ext cx="3883177" cy="5265992"/>
            <a:chOff x="0" y="0"/>
            <a:chExt cx="592738" cy="8038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29232" y="3832102"/>
            <a:ext cx="3346564" cy="3486951"/>
            <a:chOff x="0" y="0"/>
            <a:chExt cx="510828" cy="5322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0828" cy="532257"/>
            </a:xfrm>
            <a:custGeom>
              <a:avLst/>
              <a:gdLst/>
              <a:ahLst/>
              <a:cxnLst/>
              <a:rect l="l" t="t" r="r" b="b"/>
              <a:pathLst>
                <a:path w="510828" h="532257">
                  <a:moveTo>
                    <a:pt x="145744" y="0"/>
                  </a:moveTo>
                  <a:lnTo>
                    <a:pt x="365084" y="0"/>
                  </a:lnTo>
                  <a:cubicBezTo>
                    <a:pt x="403737" y="0"/>
                    <a:pt x="440808" y="15355"/>
                    <a:pt x="468140" y="42687"/>
                  </a:cubicBezTo>
                  <a:cubicBezTo>
                    <a:pt x="495473" y="70020"/>
                    <a:pt x="510828" y="107090"/>
                    <a:pt x="510828" y="145744"/>
                  </a:cubicBezTo>
                  <a:lnTo>
                    <a:pt x="510828" y="386513"/>
                  </a:lnTo>
                  <a:cubicBezTo>
                    <a:pt x="510828" y="425167"/>
                    <a:pt x="495473" y="462237"/>
                    <a:pt x="468140" y="489569"/>
                  </a:cubicBezTo>
                  <a:cubicBezTo>
                    <a:pt x="440808" y="516902"/>
                    <a:pt x="403737" y="532257"/>
                    <a:pt x="365084" y="532257"/>
                  </a:cubicBezTo>
                  <a:lnTo>
                    <a:pt x="145744" y="532257"/>
                  </a:lnTo>
                  <a:cubicBezTo>
                    <a:pt x="107090" y="532257"/>
                    <a:pt x="70020" y="516902"/>
                    <a:pt x="42687" y="489569"/>
                  </a:cubicBezTo>
                  <a:cubicBezTo>
                    <a:pt x="15355" y="462237"/>
                    <a:pt x="0" y="425167"/>
                    <a:pt x="0" y="386513"/>
                  </a:cubicBezTo>
                  <a:lnTo>
                    <a:pt x="0" y="145744"/>
                  </a:lnTo>
                  <a:cubicBezTo>
                    <a:pt x="0" y="107090"/>
                    <a:pt x="15355" y="70020"/>
                    <a:pt x="42687" y="42687"/>
                  </a:cubicBezTo>
                  <a:cubicBezTo>
                    <a:pt x="70020" y="15355"/>
                    <a:pt x="107090" y="0"/>
                    <a:pt x="145744" y="0"/>
                  </a:cubicBezTo>
                  <a:close/>
                </a:path>
              </a:pathLst>
            </a:custGeom>
            <a:blipFill>
              <a:blip r:embed="rId4"/>
              <a:stretch>
                <a:fillRect l="-28075" r="-28075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76123" y="3539368"/>
            <a:ext cx="3883177" cy="5265992"/>
            <a:chOff x="0" y="0"/>
            <a:chExt cx="592738" cy="80381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92738" cy="803814"/>
            </a:xfrm>
            <a:custGeom>
              <a:avLst/>
              <a:gdLst/>
              <a:ahLst/>
              <a:cxnLst/>
              <a:rect l="l" t="t" r="r" b="b"/>
              <a:pathLst>
                <a:path w="592738" h="803814">
                  <a:moveTo>
                    <a:pt x="125604" y="0"/>
                  </a:moveTo>
                  <a:lnTo>
                    <a:pt x="467134" y="0"/>
                  </a:lnTo>
                  <a:cubicBezTo>
                    <a:pt x="500446" y="0"/>
                    <a:pt x="532394" y="13233"/>
                    <a:pt x="555949" y="36788"/>
                  </a:cubicBezTo>
                  <a:cubicBezTo>
                    <a:pt x="579504" y="60344"/>
                    <a:pt x="592738" y="92291"/>
                    <a:pt x="592738" y="125604"/>
                  </a:cubicBezTo>
                  <a:lnTo>
                    <a:pt x="592738" y="678210"/>
                  </a:lnTo>
                  <a:cubicBezTo>
                    <a:pt x="592738" y="747579"/>
                    <a:pt x="536503" y="803814"/>
                    <a:pt x="467134" y="803814"/>
                  </a:cubicBezTo>
                  <a:lnTo>
                    <a:pt x="125604" y="803814"/>
                  </a:lnTo>
                  <a:cubicBezTo>
                    <a:pt x="56235" y="803814"/>
                    <a:pt x="0" y="747579"/>
                    <a:pt x="0" y="678210"/>
                  </a:cubicBezTo>
                  <a:lnTo>
                    <a:pt x="0" y="125604"/>
                  </a:lnTo>
                  <a:cubicBezTo>
                    <a:pt x="0" y="56235"/>
                    <a:pt x="56235" y="0"/>
                    <a:pt x="125604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" name="Freeform 16"/>
          <p:cNvSpPr/>
          <p:nvPr/>
        </p:nvSpPr>
        <p:spPr>
          <a:xfrm>
            <a:off x="4812037" y="9197756"/>
            <a:ext cx="574786" cy="461984"/>
          </a:xfrm>
          <a:custGeom>
            <a:avLst/>
            <a:gdLst/>
            <a:ahLst/>
            <a:cxnLst/>
            <a:rect l="l" t="t" r="r" b="b"/>
            <a:pathLst>
              <a:path w="574786" h="461984">
                <a:moveTo>
                  <a:pt x="0" y="0"/>
                </a:moveTo>
                <a:lnTo>
                  <a:pt x="574785" y="0"/>
                </a:lnTo>
                <a:lnTo>
                  <a:pt x="574785" y="461984"/>
                </a:lnTo>
                <a:lnTo>
                  <a:pt x="0" y="4619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TextBox 17"/>
          <p:cNvSpPr txBox="1"/>
          <p:nvPr/>
        </p:nvSpPr>
        <p:spPr>
          <a:xfrm>
            <a:off x="761106" y="7388989"/>
            <a:ext cx="4418365" cy="45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Dirigente Scolastico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99430" y="7346605"/>
            <a:ext cx="3846891" cy="46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DSGA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62103" y="7394523"/>
            <a:ext cx="3866902" cy="45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Tutti i docenti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238530" y="7600910"/>
            <a:ext cx="4141217" cy="83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Tutti i membri del</a:t>
            </a:r>
          </a:p>
          <a:p>
            <a:pPr algn="ctr">
              <a:lnSpc>
                <a:spcPts val="3014"/>
              </a:lnSpc>
            </a:pPr>
            <a:r>
              <a:rPr lang="en-US" sz="3349" b="1" spc="-200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Consiglio di Istituto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19115" y="790561"/>
            <a:ext cx="11240185" cy="24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Formula </a:t>
            </a:r>
          </a:p>
          <a:p>
            <a:pPr algn="r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di abbonamento </a:t>
            </a:r>
            <a:r>
              <a:rPr lang="en-US" sz="7562" b="1" spc="-453">
                <a:solidFill>
                  <a:srgbClr val="0093D1"/>
                </a:solidFill>
                <a:latin typeface="Telegraf Bold"/>
                <a:ea typeface="Telegraf Bold"/>
                <a:cs typeface="Telegraf Bold"/>
                <a:sym typeface="Telegraf Bold"/>
              </a:rPr>
              <a:t>GLOBAL</a:t>
            </a:r>
          </a:p>
          <a:p>
            <a:pPr algn="r">
              <a:lnSpc>
                <a:spcPts val="4646"/>
              </a:lnSpc>
            </a:pPr>
            <a:r>
              <a:rPr lang="en-US" sz="5162" b="1" spc="-309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I beneficiari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07371" y="7855533"/>
            <a:ext cx="4080872" cy="80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INCLUSI ANCHE QUELLI </a:t>
            </a:r>
          </a:p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 TEMPO DETERMINATO, </a:t>
            </a:r>
          </a:p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 SUPPORTARE LA DIDATTICA CON RISORSE E FORMAZIONE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211544" y="9214935"/>
            <a:ext cx="13990606" cy="95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64"/>
              </a:lnSpc>
            </a:pPr>
            <a:r>
              <a:rPr lang="en-US" sz="3849" b="1" spc="-23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Informazione e Formazione di qualità per la tua Scuola</a:t>
            </a:r>
          </a:p>
          <a:p>
            <a:pPr algn="r">
              <a:lnSpc>
                <a:spcPts val="3464"/>
              </a:lnSpc>
            </a:pPr>
            <a:endParaRPr lang="en-US" sz="3849" b="1" spc="-230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08613" y="7965842"/>
            <a:ext cx="4080872" cy="80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 AVERE STRUMENTI GESTIONALI </a:t>
            </a:r>
          </a:p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E DI AGGIORNAMENTO NORMATIVO </a:t>
            </a:r>
          </a:p>
          <a:p>
            <a:pPr algn="ctr">
              <a:lnSpc>
                <a:spcPts val="1647"/>
              </a:lnSpc>
            </a:pPr>
            <a:r>
              <a:rPr lang="en-US" sz="1497" spc="25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E PROFESSIONALE</a:t>
            </a:r>
          </a:p>
          <a:p>
            <a:pPr algn="ctr">
              <a:lnSpc>
                <a:spcPts val="1647"/>
              </a:lnSpc>
            </a:pPr>
            <a:endParaRPr lang="en-US" sz="1497" spc="25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081206" y="7923070"/>
            <a:ext cx="4080872" cy="80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"/>
              </a:lnSpc>
            </a:pPr>
            <a:r>
              <a:rPr lang="en-US" sz="1497" spc="25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 DARE UNA VISIONE E DATI </a:t>
            </a:r>
          </a:p>
          <a:p>
            <a:pPr algn="ctr">
              <a:lnSpc>
                <a:spcPts val="1647"/>
              </a:lnSpc>
            </a:pPr>
            <a:r>
              <a:rPr lang="en-US" sz="1497" spc="25" dirty="0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 UNA PROGETTAZIONE EDUCATIVA INFORMATA E STRATEGICA</a:t>
            </a:r>
          </a:p>
          <a:p>
            <a:pPr algn="ctr">
              <a:lnSpc>
                <a:spcPts val="1647"/>
              </a:lnSpc>
            </a:pPr>
            <a:endParaRPr lang="en-US" sz="1497" spc="25" dirty="0">
              <a:solidFill>
                <a:srgbClr val="292929"/>
              </a:solidFill>
              <a:latin typeface="Neue Montreal"/>
              <a:ea typeface="Neue Montreal"/>
              <a:cs typeface="Neue Montreal"/>
              <a:sym typeface="Neue Montreal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5447636" y="3832102"/>
            <a:ext cx="3346564" cy="3486951"/>
            <a:chOff x="0" y="0"/>
            <a:chExt cx="510828" cy="53225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0828" cy="532257"/>
            </a:xfrm>
            <a:custGeom>
              <a:avLst/>
              <a:gdLst/>
              <a:ahLst/>
              <a:cxnLst/>
              <a:rect l="l" t="t" r="r" b="b"/>
              <a:pathLst>
                <a:path w="510828" h="532257">
                  <a:moveTo>
                    <a:pt x="145744" y="0"/>
                  </a:moveTo>
                  <a:lnTo>
                    <a:pt x="365084" y="0"/>
                  </a:lnTo>
                  <a:cubicBezTo>
                    <a:pt x="403737" y="0"/>
                    <a:pt x="440808" y="15355"/>
                    <a:pt x="468140" y="42687"/>
                  </a:cubicBezTo>
                  <a:cubicBezTo>
                    <a:pt x="495473" y="70020"/>
                    <a:pt x="510828" y="107090"/>
                    <a:pt x="510828" y="145744"/>
                  </a:cubicBezTo>
                  <a:lnTo>
                    <a:pt x="510828" y="386513"/>
                  </a:lnTo>
                  <a:cubicBezTo>
                    <a:pt x="510828" y="425167"/>
                    <a:pt x="495473" y="462237"/>
                    <a:pt x="468140" y="489569"/>
                  </a:cubicBezTo>
                  <a:cubicBezTo>
                    <a:pt x="440808" y="516902"/>
                    <a:pt x="403737" y="532257"/>
                    <a:pt x="365084" y="532257"/>
                  </a:cubicBezTo>
                  <a:lnTo>
                    <a:pt x="145744" y="532257"/>
                  </a:lnTo>
                  <a:cubicBezTo>
                    <a:pt x="107090" y="532257"/>
                    <a:pt x="70020" y="516902"/>
                    <a:pt x="42687" y="489569"/>
                  </a:cubicBezTo>
                  <a:cubicBezTo>
                    <a:pt x="15355" y="462237"/>
                    <a:pt x="0" y="425167"/>
                    <a:pt x="0" y="386513"/>
                  </a:cubicBezTo>
                  <a:lnTo>
                    <a:pt x="0" y="145744"/>
                  </a:lnTo>
                  <a:cubicBezTo>
                    <a:pt x="0" y="107090"/>
                    <a:pt x="15355" y="70020"/>
                    <a:pt x="42687" y="42687"/>
                  </a:cubicBezTo>
                  <a:cubicBezTo>
                    <a:pt x="70020" y="15355"/>
                    <a:pt x="107090" y="0"/>
                    <a:pt x="145744" y="0"/>
                  </a:cubicBezTo>
                  <a:close/>
                </a:path>
              </a:pathLst>
            </a:custGeom>
            <a:blipFill>
              <a:blip r:embed="rId7"/>
              <a:stretch>
                <a:fillRect l="-45372" r="-45372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67091" y="3832102"/>
            <a:ext cx="3346564" cy="3486951"/>
            <a:chOff x="0" y="0"/>
            <a:chExt cx="510828" cy="53225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10828" cy="532257"/>
            </a:xfrm>
            <a:custGeom>
              <a:avLst/>
              <a:gdLst/>
              <a:ahLst/>
              <a:cxnLst/>
              <a:rect l="l" t="t" r="r" b="b"/>
              <a:pathLst>
                <a:path w="510828" h="532257">
                  <a:moveTo>
                    <a:pt x="145744" y="0"/>
                  </a:moveTo>
                  <a:lnTo>
                    <a:pt x="365084" y="0"/>
                  </a:lnTo>
                  <a:cubicBezTo>
                    <a:pt x="403737" y="0"/>
                    <a:pt x="440808" y="15355"/>
                    <a:pt x="468140" y="42687"/>
                  </a:cubicBezTo>
                  <a:cubicBezTo>
                    <a:pt x="495473" y="70020"/>
                    <a:pt x="510828" y="107090"/>
                    <a:pt x="510828" y="145744"/>
                  </a:cubicBezTo>
                  <a:lnTo>
                    <a:pt x="510828" y="386513"/>
                  </a:lnTo>
                  <a:cubicBezTo>
                    <a:pt x="510828" y="425167"/>
                    <a:pt x="495473" y="462237"/>
                    <a:pt x="468140" y="489569"/>
                  </a:cubicBezTo>
                  <a:cubicBezTo>
                    <a:pt x="440808" y="516902"/>
                    <a:pt x="403737" y="532257"/>
                    <a:pt x="365084" y="532257"/>
                  </a:cubicBezTo>
                  <a:lnTo>
                    <a:pt x="145744" y="532257"/>
                  </a:lnTo>
                  <a:cubicBezTo>
                    <a:pt x="107090" y="532257"/>
                    <a:pt x="70020" y="516902"/>
                    <a:pt x="42687" y="489569"/>
                  </a:cubicBezTo>
                  <a:cubicBezTo>
                    <a:pt x="15355" y="462237"/>
                    <a:pt x="0" y="425167"/>
                    <a:pt x="0" y="386513"/>
                  </a:cubicBezTo>
                  <a:lnTo>
                    <a:pt x="0" y="145744"/>
                  </a:lnTo>
                  <a:cubicBezTo>
                    <a:pt x="0" y="107090"/>
                    <a:pt x="15355" y="70020"/>
                    <a:pt x="42687" y="42687"/>
                  </a:cubicBezTo>
                  <a:cubicBezTo>
                    <a:pt x="70020" y="15355"/>
                    <a:pt x="107090" y="0"/>
                    <a:pt x="145744" y="0"/>
                  </a:cubicBezTo>
                  <a:close/>
                </a:path>
              </a:pathLst>
            </a:custGeom>
            <a:blipFill>
              <a:blip r:embed="rId8"/>
              <a:stretch>
                <a:fillRect l="-28075" r="-28075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610827" y="3854413"/>
            <a:ext cx="3346564" cy="3486951"/>
            <a:chOff x="0" y="0"/>
            <a:chExt cx="510828" cy="53225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10828" cy="532257"/>
            </a:xfrm>
            <a:custGeom>
              <a:avLst/>
              <a:gdLst/>
              <a:ahLst/>
              <a:cxnLst/>
              <a:rect l="l" t="t" r="r" b="b"/>
              <a:pathLst>
                <a:path w="510828" h="532257">
                  <a:moveTo>
                    <a:pt x="145744" y="0"/>
                  </a:moveTo>
                  <a:lnTo>
                    <a:pt x="365084" y="0"/>
                  </a:lnTo>
                  <a:cubicBezTo>
                    <a:pt x="403737" y="0"/>
                    <a:pt x="440808" y="15355"/>
                    <a:pt x="468140" y="42687"/>
                  </a:cubicBezTo>
                  <a:cubicBezTo>
                    <a:pt x="495473" y="70020"/>
                    <a:pt x="510828" y="107090"/>
                    <a:pt x="510828" y="145744"/>
                  </a:cubicBezTo>
                  <a:lnTo>
                    <a:pt x="510828" y="386513"/>
                  </a:lnTo>
                  <a:cubicBezTo>
                    <a:pt x="510828" y="425167"/>
                    <a:pt x="495473" y="462237"/>
                    <a:pt x="468140" y="489569"/>
                  </a:cubicBezTo>
                  <a:cubicBezTo>
                    <a:pt x="440808" y="516902"/>
                    <a:pt x="403737" y="532257"/>
                    <a:pt x="365084" y="532257"/>
                  </a:cubicBezTo>
                  <a:lnTo>
                    <a:pt x="145744" y="532257"/>
                  </a:lnTo>
                  <a:cubicBezTo>
                    <a:pt x="107090" y="532257"/>
                    <a:pt x="70020" y="516902"/>
                    <a:pt x="42687" y="489569"/>
                  </a:cubicBezTo>
                  <a:cubicBezTo>
                    <a:pt x="15355" y="462237"/>
                    <a:pt x="0" y="425167"/>
                    <a:pt x="0" y="386513"/>
                  </a:cubicBezTo>
                  <a:lnTo>
                    <a:pt x="0" y="145744"/>
                  </a:lnTo>
                  <a:cubicBezTo>
                    <a:pt x="0" y="107090"/>
                    <a:pt x="15355" y="70020"/>
                    <a:pt x="42687" y="42687"/>
                  </a:cubicBezTo>
                  <a:cubicBezTo>
                    <a:pt x="70020" y="15355"/>
                    <a:pt x="107090" y="0"/>
                    <a:pt x="145744" y="0"/>
                  </a:cubicBezTo>
                  <a:close/>
                </a:path>
              </a:pathLst>
            </a:custGeom>
            <a:blipFill>
              <a:blip r:embed="rId9"/>
              <a:stretch>
                <a:fillRect l="-28146" r="-28146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5141" y="3572768"/>
            <a:ext cx="593989" cy="59398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94D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68544" y="3731444"/>
            <a:ext cx="263516" cy="257587"/>
          </a:xfrm>
          <a:custGeom>
            <a:avLst/>
            <a:gdLst/>
            <a:ahLst/>
            <a:cxnLst/>
            <a:rect l="l" t="t" r="r" b="b"/>
            <a:pathLst>
              <a:path w="263516" h="257587">
                <a:moveTo>
                  <a:pt x="0" y="0"/>
                </a:moveTo>
                <a:lnTo>
                  <a:pt x="263517" y="0"/>
                </a:lnTo>
                <a:lnTo>
                  <a:pt x="263517" y="257587"/>
                </a:lnTo>
                <a:lnTo>
                  <a:pt x="0" y="257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 rot="10149412">
            <a:off x="10723671" y="-1395098"/>
            <a:ext cx="10934535" cy="11792146"/>
          </a:xfrm>
          <a:custGeom>
            <a:avLst/>
            <a:gdLst/>
            <a:ahLst/>
            <a:cxnLst/>
            <a:rect l="l" t="t" r="r" b="b"/>
            <a:pathLst>
              <a:path w="10934535" h="11792146">
                <a:moveTo>
                  <a:pt x="0" y="0"/>
                </a:moveTo>
                <a:lnTo>
                  <a:pt x="10934535" y="0"/>
                </a:lnTo>
                <a:lnTo>
                  <a:pt x="10934535" y="11792146"/>
                </a:lnTo>
                <a:lnTo>
                  <a:pt x="0" y="117921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095141" y="5134080"/>
            <a:ext cx="593989" cy="59398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94D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60377" y="5302280"/>
            <a:ext cx="263516" cy="257587"/>
          </a:xfrm>
          <a:custGeom>
            <a:avLst/>
            <a:gdLst/>
            <a:ahLst/>
            <a:cxnLst/>
            <a:rect l="l" t="t" r="r" b="b"/>
            <a:pathLst>
              <a:path w="263516" h="257587">
                <a:moveTo>
                  <a:pt x="0" y="0"/>
                </a:moveTo>
                <a:lnTo>
                  <a:pt x="263517" y="0"/>
                </a:lnTo>
                <a:lnTo>
                  <a:pt x="263517" y="257588"/>
                </a:lnTo>
                <a:lnTo>
                  <a:pt x="0" y="257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1797326" y="3710987"/>
            <a:ext cx="681672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FORMULA ANNUALE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3936" y="8213778"/>
            <a:ext cx="8518175" cy="126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6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Stanziato dalla Presidenza del Consiglio dei Ministri di concerto con il MIM. </a:t>
            </a:r>
          </a:p>
          <a:p>
            <a:pPr algn="l">
              <a:lnSpc>
                <a:spcPts val="2456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Permette di ottenere il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rimborso del 90% del costo sostenuto per l'abbonamento.</a:t>
            </a:r>
          </a:p>
          <a:p>
            <a:pPr algn="l">
              <a:lnSpc>
                <a:spcPts val="3149"/>
              </a:lnSpc>
            </a:pPr>
            <a:endParaRPr lang="en-US" sz="2099" b="1">
              <a:solidFill>
                <a:srgbClr val="292929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93936" y="4208521"/>
            <a:ext cx="8397661" cy="786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Un unico abbonamento per tutta la comunità scolastica a</a:t>
            </a:r>
          </a:p>
          <a:p>
            <a:pPr algn="l">
              <a:lnSpc>
                <a:spcPts val="3150"/>
              </a:lnSpc>
            </a:pPr>
            <a:endParaRPr lang="en-US" sz="2100" b="1">
              <a:solidFill>
                <a:srgbClr val="292929"/>
              </a:solidFill>
              <a:latin typeface="Neue Montreal Medium"/>
              <a:ea typeface="Neue Montreal Medium"/>
              <a:cs typeface="Neue Montreal Medium"/>
              <a:sym typeface="Neue Montreal Mediu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85349" y="777648"/>
            <a:ext cx="11240185" cy="24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Formula </a:t>
            </a:r>
          </a:p>
          <a:p>
            <a:pPr algn="just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di abbonamento </a:t>
            </a:r>
            <a:r>
              <a:rPr lang="en-US" sz="7562" b="1" spc="-453">
                <a:solidFill>
                  <a:srgbClr val="1E94D6"/>
                </a:solidFill>
                <a:latin typeface="Telegraf Bold"/>
                <a:ea typeface="Telegraf Bold"/>
                <a:cs typeface="Telegraf Bold"/>
                <a:sym typeface="Telegraf Bold"/>
              </a:rPr>
              <a:t>GLOBAL</a:t>
            </a:r>
          </a:p>
          <a:p>
            <a:pPr algn="just">
              <a:lnSpc>
                <a:spcPts val="4646"/>
              </a:lnSpc>
            </a:pPr>
            <a:r>
              <a:rPr lang="en-US" sz="5162" b="1" spc="-309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Prezzo e modalità di pagamento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7326" y="5296837"/>
            <a:ext cx="681672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 b="1" spc="-29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MODALITA’ DI PAGAMENTO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936" y="5790662"/>
            <a:ext cx="6898141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Il pagamento avverrà comodamente a fronte del ricevimento della fattura elettronica, per una gestione amministrativa semplice e trasparente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3936" y="7368773"/>
            <a:ext cx="8843469" cy="73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599" spc="-25">
                <a:solidFill>
                  <a:srgbClr val="1E94D6"/>
                </a:solidFill>
                <a:latin typeface="Neue Montreal"/>
                <a:ea typeface="Neue Montreal"/>
                <a:cs typeface="Neue Montreal"/>
                <a:sym typeface="Neue Montreal"/>
              </a:rPr>
              <a:t>OPPORTUNITA’ DI RIMBORSO DEL 90% </a:t>
            </a:r>
          </a:p>
          <a:p>
            <a:pPr algn="l">
              <a:lnSpc>
                <a:spcPts val="2859"/>
              </a:lnSpc>
            </a:pPr>
            <a:r>
              <a:rPr lang="en-US" sz="2599" spc="-25">
                <a:solidFill>
                  <a:srgbClr val="1E94D6"/>
                </a:solidFill>
                <a:latin typeface="Neue Montreal"/>
                <a:ea typeface="Neue Montreal"/>
                <a:cs typeface="Neue Montreal"/>
                <a:sym typeface="Neue Montreal"/>
              </a:rPr>
              <a:t>GRAZIE AL CONTRIBUTO PER L’EDITORIA</a:t>
            </a:r>
          </a:p>
        </p:txBody>
      </p:sp>
      <p:sp>
        <p:nvSpPr>
          <p:cNvPr id="18" name="Freeform 18"/>
          <p:cNvSpPr/>
          <p:nvPr/>
        </p:nvSpPr>
        <p:spPr>
          <a:xfrm>
            <a:off x="9972273" y="2796288"/>
            <a:ext cx="8054529" cy="7490712"/>
          </a:xfrm>
          <a:custGeom>
            <a:avLst/>
            <a:gdLst/>
            <a:ahLst/>
            <a:cxnLst/>
            <a:rect l="l" t="t" r="r" b="b"/>
            <a:pathLst>
              <a:path w="8054529" h="7490712">
                <a:moveTo>
                  <a:pt x="0" y="0"/>
                </a:moveTo>
                <a:lnTo>
                  <a:pt x="8054529" y="0"/>
                </a:lnTo>
                <a:lnTo>
                  <a:pt x="8054529" y="7490712"/>
                </a:lnTo>
                <a:lnTo>
                  <a:pt x="0" y="74907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10511020" y="6422169"/>
            <a:ext cx="1324950" cy="1646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6"/>
              </a:lnSpc>
            </a:pPr>
            <a:r>
              <a:rPr lang="en-US" sz="2132" b="1" spc="-2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PERIODO DI SPESA</a:t>
            </a:r>
          </a:p>
          <a:p>
            <a:pPr algn="ctr">
              <a:lnSpc>
                <a:spcPts val="1624"/>
              </a:lnSpc>
            </a:pPr>
            <a:r>
              <a:rPr lang="en-US" sz="1476" spc="-14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Sostieni la spesa tra il </a:t>
            </a:r>
          </a:p>
          <a:p>
            <a:pPr algn="ctr">
              <a:lnSpc>
                <a:spcPts val="1624"/>
              </a:lnSpc>
            </a:pPr>
            <a:r>
              <a:rPr lang="en-US" sz="1476" b="1" spc="-14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1° settembre 2025 e il 28 febbraio 2026</a:t>
            </a:r>
            <a:r>
              <a:rPr lang="en-US" sz="1476" spc="-14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380259" y="5292651"/>
            <a:ext cx="1441539" cy="111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952" b="1" spc="-19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APERTURA DOMANDE</a:t>
            </a:r>
          </a:p>
          <a:p>
            <a:pPr algn="ctr">
              <a:lnSpc>
                <a:spcPts val="1486"/>
              </a:lnSpc>
            </a:pPr>
            <a:r>
              <a:rPr lang="en-US" sz="1351" spc="-13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Invia la domanda a partire dal </a:t>
            </a:r>
          </a:p>
          <a:p>
            <a:pPr algn="ctr">
              <a:lnSpc>
                <a:spcPts val="1486"/>
              </a:lnSpc>
            </a:pPr>
            <a:r>
              <a:rPr lang="en-US" sz="1351" b="1" spc="-13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10 dicembre 2025.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311801" y="4101511"/>
            <a:ext cx="1420790" cy="1468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4"/>
              </a:lnSpc>
            </a:pPr>
            <a:r>
              <a:rPr lang="en-US" sz="1922" b="1" spc="-19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CHIUSURA</a:t>
            </a:r>
          </a:p>
          <a:p>
            <a:pPr algn="ctr">
              <a:lnSpc>
                <a:spcPts val="2114"/>
              </a:lnSpc>
            </a:pPr>
            <a:r>
              <a:rPr lang="en-US" sz="1922" b="1" spc="-19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DOMANDE</a:t>
            </a:r>
          </a:p>
          <a:p>
            <a:pPr algn="ctr">
              <a:lnSpc>
                <a:spcPts val="1463"/>
              </a:lnSpc>
            </a:pPr>
            <a:r>
              <a:rPr lang="en-US" sz="1330" spc="-13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La finestra per presentare la domanda si chiude il </a:t>
            </a:r>
            <a:r>
              <a:rPr lang="en-US" sz="1330" b="1" spc="-13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16 marzo 2026.</a:t>
            </a:r>
          </a:p>
          <a:p>
            <a:pPr algn="ctr">
              <a:lnSpc>
                <a:spcPts val="1463"/>
              </a:lnSpc>
            </a:pPr>
            <a:endParaRPr lang="en-US" sz="1330" b="1" spc="-13">
              <a:solidFill>
                <a:srgbClr val="292929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248088" y="3201705"/>
            <a:ext cx="1441060" cy="145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sz="2148" b="1" spc="-2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OTTIENI IL</a:t>
            </a:r>
          </a:p>
          <a:p>
            <a:pPr algn="ctr">
              <a:lnSpc>
                <a:spcPts val="2362"/>
              </a:lnSpc>
            </a:pPr>
            <a:r>
              <a:rPr lang="en-US" sz="2148" b="1" spc="-2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RIMBORSO</a:t>
            </a:r>
          </a:p>
          <a:p>
            <a:pPr algn="ctr">
              <a:lnSpc>
                <a:spcPts val="1635"/>
              </a:lnSpc>
            </a:pPr>
            <a:r>
              <a:rPr lang="en-US" sz="1487" spc="-14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Ricevi il </a:t>
            </a:r>
            <a:r>
              <a:rPr lang="en-US" sz="1487" b="1" spc="-14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rimborso del</a:t>
            </a:r>
            <a:r>
              <a:rPr lang="en-US" sz="1487" b="1" spc="-14">
                <a:solidFill>
                  <a:srgbClr val="EA1E15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90%</a:t>
            </a:r>
            <a:r>
              <a:rPr lang="en-US" sz="1487" b="1" spc="-14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della spesa sostenuta.</a:t>
            </a:r>
          </a:p>
          <a:p>
            <a:pPr algn="ctr">
              <a:lnSpc>
                <a:spcPts val="1635"/>
              </a:lnSpc>
            </a:pPr>
            <a:endParaRPr lang="en-US" sz="1487" b="1" spc="-14">
              <a:solidFill>
                <a:srgbClr val="292929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909258" y="4081074"/>
            <a:ext cx="2100873" cy="1139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9"/>
              </a:lnSpc>
            </a:pPr>
            <a:r>
              <a:rPr lang="en-US" sz="3099" b="1">
                <a:solidFill>
                  <a:srgbClr val="0090D1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</a:t>
            </a:r>
            <a:r>
              <a:rPr lang="en-US" sz="3099" b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295 euro</a:t>
            </a:r>
          </a:p>
          <a:p>
            <a:pPr algn="l">
              <a:lnSpc>
                <a:spcPts val="4649"/>
              </a:lnSpc>
            </a:pPr>
            <a:endParaRPr lang="en-US" sz="3099" b="1">
              <a:solidFill>
                <a:srgbClr val="0090D1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8499296" y="7349723"/>
            <a:ext cx="922929" cy="613748"/>
          </a:xfrm>
          <a:custGeom>
            <a:avLst/>
            <a:gdLst/>
            <a:ahLst/>
            <a:cxnLst/>
            <a:rect l="l" t="t" r="r" b="b"/>
            <a:pathLst>
              <a:path w="922929" h="613748">
                <a:moveTo>
                  <a:pt x="0" y="0"/>
                </a:moveTo>
                <a:lnTo>
                  <a:pt x="922930" y="0"/>
                </a:lnTo>
                <a:lnTo>
                  <a:pt x="922930" y="613748"/>
                </a:lnTo>
                <a:lnTo>
                  <a:pt x="0" y="613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0892" y="907296"/>
            <a:ext cx="11240185" cy="272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06"/>
              </a:lnSpc>
            </a:pPr>
            <a:r>
              <a:rPr lang="en-US" sz="7562" spc="-453">
                <a:solidFill>
                  <a:srgbClr val="292929"/>
                </a:solidFill>
                <a:latin typeface="Telegraf"/>
                <a:ea typeface="Telegraf"/>
                <a:cs typeface="Telegraf"/>
                <a:sym typeface="Telegraf"/>
              </a:rPr>
              <a:t>Un’opzione in più: </a:t>
            </a:r>
          </a:p>
          <a:p>
            <a:pPr algn="just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Formula </a:t>
            </a:r>
          </a:p>
          <a:p>
            <a:pPr algn="just">
              <a:lnSpc>
                <a:spcPts val="6806"/>
              </a:lnSpc>
            </a:pPr>
            <a:r>
              <a:rPr lang="en-US" sz="7562" b="1" spc="-453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di abbonamento </a:t>
            </a:r>
            <a:r>
              <a:rPr lang="en-US" sz="7562" b="1" spc="-453">
                <a:solidFill>
                  <a:srgbClr val="0090D1"/>
                </a:solidFill>
                <a:latin typeface="Telegraf Bold"/>
                <a:ea typeface="Telegraf Bold"/>
                <a:cs typeface="Telegraf Bold"/>
                <a:sym typeface="Telegraf Bold"/>
              </a:rPr>
              <a:t>CLUB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39755" y="3976384"/>
            <a:ext cx="6987086" cy="3746702"/>
            <a:chOff x="0" y="0"/>
            <a:chExt cx="1840220" cy="986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40220" cy="986786"/>
            </a:xfrm>
            <a:custGeom>
              <a:avLst/>
              <a:gdLst/>
              <a:ahLst/>
              <a:cxnLst/>
              <a:rect l="l" t="t" r="r" b="b"/>
              <a:pathLst>
                <a:path w="1840220" h="986786">
                  <a:moveTo>
                    <a:pt x="110803" y="0"/>
                  </a:moveTo>
                  <a:lnTo>
                    <a:pt x="1729417" y="0"/>
                  </a:lnTo>
                  <a:cubicBezTo>
                    <a:pt x="1758804" y="0"/>
                    <a:pt x="1786987" y="11674"/>
                    <a:pt x="1807767" y="32454"/>
                  </a:cubicBezTo>
                  <a:cubicBezTo>
                    <a:pt x="1828546" y="53233"/>
                    <a:pt x="1840220" y="81416"/>
                    <a:pt x="1840220" y="110803"/>
                  </a:cubicBezTo>
                  <a:lnTo>
                    <a:pt x="1840220" y="875982"/>
                  </a:lnTo>
                  <a:cubicBezTo>
                    <a:pt x="1840220" y="905369"/>
                    <a:pt x="1828546" y="933553"/>
                    <a:pt x="1807767" y="954332"/>
                  </a:cubicBezTo>
                  <a:cubicBezTo>
                    <a:pt x="1786987" y="975112"/>
                    <a:pt x="1758804" y="986786"/>
                    <a:pt x="1729417" y="986786"/>
                  </a:cubicBezTo>
                  <a:lnTo>
                    <a:pt x="110803" y="986786"/>
                  </a:lnTo>
                  <a:cubicBezTo>
                    <a:pt x="81416" y="986786"/>
                    <a:pt x="53233" y="975112"/>
                    <a:pt x="32454" y="954332"/>
                  </a:cubicBezTo>
                  <a:cubicBezTo>
                    <a:pt x="11674" y="933553"/>
                    <a:pt x="0" y="905369"/>
                    <a:pt x="0" y="875982"/>
                  </a:cubicBezTo>
                  <a:lnTo>
                    <a:pt x="0" y="110803"/>
                  </a:lnTo>
                  <a:cubicBezTo>
                    <a:pt x="0" y="81416"/>
                    <a:pt x="11674" y="53233"/>
                    <a:pt x="32454" y="32454"/>
                  </a:cubicBezTo>
                  <a:cubicBezTo>
                    <a:pt x="53233" y="11674"/>
                    <a:pt x="81416" y="0"/>
                    <a:pt x="11080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90D1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840220" cy="1062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42191" y="3976384"/>
            <a:ext cx="6987086" cy="3746702"/>
            <a:chOff x="0" y="0"/>
            <a:chExt cx="1840220" cy="986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40220" cy="986786"/>
            </a:xfrm>
            <a:custGeom>
              <a:avLst/>
              <a:gdLst/>
              <a:ahLst/>
              <a:cxnLst/>
              <a:rect l="l" t="t" r="r" b="b"/>
              <a:pathLst>
                <a:path w="1840220" h="986786">
                  <a:moveTo>
                    <a:pt x="110803" y="0"/>
                  </a:moveTo>
                  <a:lnTo>
                    <a:pt x="1729417" y="0"/>
                  </a:lnTo>
                  <a:cubicBezTo>
                    <a:pt x="1758804" y="0"/>
                    <a:pt x="1786987" y="11674"/>
                    <a:pt x="1807767" y="32454"/>
                  </a:cubicBezTo>
                  <a:cubicBezTo>
                    <a:pt x="1828546" y="53233"/>
                    <a:pt x="1840220" y="81416"/>
                    <a:pt x="1840220" y="110803"/>
                  </a:cubicBezTo>
                  <a:lnTo>
                    <a:pt x="1840220" y="875982"/>
                  </a:lnTo>
                  <a:cubicBezTo>
                    <a:pt x="1840220" y="905369"/>
                    <a:pt x="1828546" y="933553"/>
                    <a:pt x="1807767" y="954332"/>
                  </a:cubicBezTo>
                  <a:cubicBezTo>
                    <a:pt x="1786987" y="975112"/>
                    <a:pt x="1758804" y="986786"/>
                    <a:pt x="1729417" y="986786"/>
                  </a:cubicBezTo>
                  <a:lnTo>
                    <a:pt x="110803" y="986786"/>
                  </a:lnTo>
                  <a:cubicBezTo>
                    <a:pt x="81416" y="986786"/>
                    <a:pt x="53233" y="975112"/>
                    <a:pt x="32454" y="954332"/>
                  </a:cubicBezTo>
                  <a:cubicBezTo>
                    <a:pt x="11674" y="933553"/>
                    <a:pt x="0" y="905369"/>
                    <a:pt x="0" y="875982"/>
                  </a:cubicBezTo>
                  <a:lnTo>
                    <a:pt x="0" y="110803"/>
                  </a:lnTo>
                  <a:cubicBezTo>
                    <a:pt x="0" y="81416"/>
                    <a:pt x="11674" y="53233"/>
                    <a:pt x="32454" y="32454"/>
                  </a:cubicBezTo>
                  <a:cubicBezTo>
                    <a:pt x="53233" y="11674"/>
                    <a:pt x="81416" y="0"/>
                    <a:pt x="110803" y="0"/>
                  </a:cubicBezTo>
                  <a:close/>
                </a:path>
              </a:pathLst>
            </a:custGeom>
            <a:solidFill>
              <a:srgbClr val="0093D1"/>
            </a:solidFill>
            <a:ln w="38100" cap="rnd">
              <a:solidFill>
                <a:srgbClr val="61C69C"/>
              </a:solidFill>
              <a:prstDash val="solid"/>
              <a:rou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840220" cy="1062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36420" y="5352533"/>
            <a:ext cx="6816724" cy="501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3499" b="1" spc="-34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La formula GLOBAL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9180" y="6116549"/>
            <a:ext cx="6898141" cy="37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dal </a:t>
            </a:r>
            <a:r>
              <a:rPr lang="en-US" sz="2099" b="1" err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valore</a:t>
            </a:r>
            <a:r>
              <a:rPr lang="en-US" sz="2099" b="1">
                <a:solidFill>
                  <a:srgbClr val="292929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 di </a:t>
            </a:r>
            <a:r>
              <a:rPr lang="en-US" sz="20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295 euro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43033" y="5091226"/>
            <a:ext cx="6816724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9"/>
              </a:lnSpc>
            </a:pPr>
            <a:r>
              <a:rPr lang="en-US" sz="3499" spc="-3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Seminario </a:t>
            </a:r>
            <a:r>
              <a:rPr lang="en-US" sz="3499" spc="-34" err="1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su</a:t>
            </a:r>
            <a:r>
              <a:rPr lang="en-US" sz="3499" spc="-3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3499" spc="-34" err="1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tema</a:t>
            </a:r>
            <a:r>
              <a:rPr lang="en-US" sz="3499" spc="-34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3499" spc="-34" err="1">
                <a:solidFill>
                  <a:srgbClr val="FFFFFF"/>
                </a:solidFill>
                <a:latin typeface="Neue Montreal"/>
                <a:ea typeface="Neue Montreal"/>
                <a:cs typeface="Neue Montreal"/>
                <a:sym typeface="Neue Montreal"/>
              </a:rPr>
              <a:t>concordato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, con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relatore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di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riconosciuta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fama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e a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seguire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momento</a:t>
            </a:r>
            <a:r>
              <a:rPr lang="en-US" sz="3499" b="1" spc="-34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3499" b="1" spc="-34" err="1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conviviale</a:t>
            </a:r>
            <a:endParaRPr lang="en-US" sz="3499" b="1" spc="-34">
              <a:solidFill>
                <a:srgbClr val="FFFFFF"/>
              </a:solidFill>
              <a:latin typeface="Neue Montreal Bold"/>
              <a:ea typeface="Neue Montreal Bold"/>
              <a:cs typeface="Neue Montreal Bold"/>
              <a:sym typeface="Neue Montreal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8296855" y="5173468"/>
            <a:ext cx="1097215" cy="1113924"/>
          </a:xfrm>
          <a:custGeom>
            <a:avLst/>
            <a:gdLst/>
            <a:ahLst/>
            <a:cxnLst/>
            <a:rect l="l" t="t" r="r" b="b"/>
            <a:pathLst>
              <a:path w="1097215" h="1113924">
                <a:moveTo>
                  <a:pt x="0" y="0"/>
                </a:moveTo>
                <a:lnTo>
                  <a:pt x="1097215" y="0"/>
                </a:lnTo>
                <a:lnTo>
                  <a:pt x="1097215" y="1113923"/>
                </a:lnTo>
                <a:lnTo>
                  <a:pt x="0" y="11139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5396391" y="7945238"/>
            <a:ext cx="6898141" cy="82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4599" b="1">
                <a:solidFill>
                  <a:srgbClr val="0090D1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395 euro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974F5C78-7B2C-5815-7F14-D688502B00EB}"/>
              </a:ext>
            </a:extLst>
          </p:cNvPr>
          <p:cNvSpPr txBox="1"/>
          <p:nvPr/>
        </p:nvSpPr>
        <p:spPr>
          <a:xfrm>
            <a:off x="1066487" y="9067883"/>
            <a:ext cx="16655166" cy="89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7"/>
              </a:lnSpc>
            </a:pP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Aderire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alla </a:t>
            </a:r>
            <a:r>
              <a:rPr lang="en-US" sz="2799" b="1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convenzione</a:t>
            </a:r>
            <a:r>
              <a:rPr lang="en-US" sz="27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con </a:t>
            </a:r>
            <a:r>
              <a:rPr lang="en-US" sz="2799" b="1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Tuttoscuola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significa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offrire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ai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propri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docenti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e a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tutto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il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personale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l’opportunità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di </a:t>
            </a:r>
            <a:r>
              <a:rPr lang="en-US" sz="2799" err="1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usufruire</a:t>
            </a:r>
            <a:r>
              <a:rPr lang="en-US" sz="2799">
                <a:solidFill>
                  <a:srgbClr val="292929"/>
                </a:solidFill>
                <a:latin typeface="Neue Montreal"/>
                <a:ea typeface="Neue Montreal"/>
                <a:cs typeface="Neue Montreal"/>
                <a:sym typeface="Neue Montreal"/>
              </a:rPr>
              <a:t> di </a:t>
            </a:r>
            <a:r>
              <a:rPr lang="en-US" sz="2799" b="1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promozioni</a:t>
            </a:r>
            <a:r>
              <a:rPr lang="en-US" sz="27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 </a:t>
            </a:r>
            <a:r>
              <a:rPr lang="en-US" sz="2799" b="1" err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vantaggiose</a:t>
            </a:r>
            <a:r>
              <a:rPr lang="en-US" sz="2799" b="1">
                <a:solidFill>
                  <a:srgbClr val="292929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19025" y="2306137"/>
            <a:ext cx="18219471" cy="278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17"/>
              </a:lnSpc>
            </a:pPr>
            <a:r>
              <a:rPr lang="en-US" sz="11241" b="1" spc="-674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Grazie</a:t>
            </a:r>
          </a:p>
          <a:p>
            <a:pPr algn="ctr">
              <a:lnSpc>
                <a:spcPts val="10117"/>
              </a:lnSpc>
            </a:pPr>
            <a:r>
              <a:rPr lang="en-US" sz="11241" b="1" spc="-674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per </a:t>
            </a:r>
            <a:r>
              <a:rPr lang="en-US" sz="11241" b="1" spc="-674" err="1">
                <a:solidFill>
                  <a:srgbClr val="292929"/>
                </a:solidFill>
                <a:latin typeface="Telegraf Bold"/>
                <a:ea typeface="Telegraf Bold"/>
                <a:cs typeface="Telegraf Bold"/>
                <a:sym typeface="Telegraf Bold"/>
              </a:rPr>
              <a:t>l’attenzione</a:t>
            </a:r>
            <a:endParaRPr lang="en-US" sz="11241" b="1" spc="-674">
              <a:solidFill>
                <a:srgbClr val="292929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34265" y="6896100"/>
            <a:ext cx="18288000" cy="110901"/>
            <a:chOff x="0" y="0"/>
            <a:chExt cx="4816593" cy="292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9208"/>
            </a:xfrm>
            <a:custGeom>
              <a:avLst/>
              <a:gdLst/>
              <a:ahLst/>
              <a:cxnLst/>
              <a:rect l="l" t="t" r="r" b="b"/>
              <a:pathLst>
                <a:path w="4816592" h="29208">
                  <a:moveTo>
                    <a:pt x="0" y="0"/>
                  </a:moveTo>
                  <a:lnTo>
                    <a:pt x="4816592" y="0"/>
                  </a:lnTo>
                  <a:lnTo>
                    <a:pt x="4816592" y="29208"/>
                  </a:lnTo>
                  <a:lnTo>
                    <a:pt x="0" y="29208"/>
                  </a:lnTo>
                  <a:close/>
                </a:path>
              </a:pathLst>
            </a:custGeom>
            <a:solidFill>
              <a:srgbClr val="0093D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05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3"/>
                </a:lnSpc>
              </a:pPr>
              <a:endParaRPr/>
            </a:p>
          </p:txBody>
        </p:sp>
      </p:grpSp>
      <p:sp>
        <p:nvSpPr>
          <p:cNvPr id="12" name="Freeform 15">
            <a:extLst>
              <a:ext uri="{FF2B5EF4-FFF2-40B4-BE49-F238E27FC236}">
                <a16:creationId xmlns:a16="http://schemas.microsoft.com/office/drawing/2014/main" id="{59939757-1C1E-33F4-C0C7-40F72B4E0615}"/>
              </a:ext>
            </a:extLst>
          </p:cNvPr>
          <p:cNvSpPr/>
          <p:nvPr/>
        </p:nvSpPr>
        <p:spPr>
          <a:xfrm>
            <a:off x="0" y="7274505"/>
            <a:ext cx="13722397" cy="3012495"/>
          </a:xfrm>
          <a:custGeom>
            <a:avLst/>
            <a:gdLst/>
            <a:ahLst/>
            <a:cxnLst/>
            <a:rect l="l" t="t" r="r" b="b"/>
            <a:pathLst>
              <a:path w="13722397" h="3012495">
                <a:moveTo>
                  <a:pt x="0" y="0"/>
                </a:moveTo>
                <a:lnTo>
                  <a:pt x="13722397" y="0"/>
                </a:lnTo>
                <a:lnTo>
                  <a:pt x="13722397" y="3012496"/>
                </a:lnTo>
                <a:lnTo>
                  <a:pt x="0" y="3012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2040</Words>
  <Application>Microsoft Macintosh PowerPoint</Application>
  <PresentationFormat>Personalizzato</PresentationFormat>
  <Paragraphs>270</Paragraphs>
  <Slides>20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2" baseType="lpstr">
      <vt:lpstr>Neue Montreal Medium</vt:lpstr>
      <vt:lpstr>Wingdings</vt:lpstr>
      <vt:lpstr>Neue Montreal</vt:lpstr>
      <vt:lpstr>Telegraf Bold</vt:lpstr>
      <vt:lpstr>Symbol</vt:lpstr>
      <vt:lpstr>Arial</vt:lpstr>
      <vt:lpstr>Aptos</vt:lpstr>
      <vt:lpstr>Calibri</vt:lpstr>
      <vt:lpstr>Neue Montreal Bold</vt:lpstr>
      <vt:lpstr>Telegraf</vt:lpstr>
      <vt:lpstr>Apple Color Emoji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AMBITO 14</dc:title>
  <cp:lastModifiedBy>Antonella Arnaboldi</cp:lastModifiedBy>
  <cp:revision>23</cp:revision>
  <dcterms:created xsi:type="dcterms:W3CDTF">2006-08-16T00:00:00Z</dcterms:created>
  <dcterms:modified xsi:type="dcterms:W3CDTF">2025-12-05T12:41:26Z</dcterms:modified>
  <dc:identifier>DAG36y8U8UI</dc:identifier>
</cp:coreProperties>
</file>