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9"/>
  </p:normalViewPr>
  <p:slideViewPr>
    <p:cSldViewPr snapToGrid="0" snapToObjects="1">
      <p:cViewPr varScale="1">
        <p:scale>
          <a:sx n="96" d="100"/>
          <a:sy n="96" d="100"/>
        </p:scale>
        <p:origin x="6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868BE1-99F2-EE42-9500-13B1E74C1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7750" y="757238"/>
            <a:ext cx="8915399" cy="914400"/>
          </a:xfrm>
        </p:spPr>
        <p:txBody>
          <a:bodyPr>
            <a:normAutofit/>
          </a:bodyPr>
          <a:lstStyle/>
          <a:p>
            <a:r>
              <a:rPr lang="it-IT" sz="2400" dirty="0"/>
              <a:t>Cosa sono i percentili?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0D20C2-F5FF-5749-A48A-EA14D5F6B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2050" y="2434229"/>
            <a:ext cx="8915399" cy="3080746"/>
          </a:xfrm>
        </p:spPr>
        <p:txBody>
          <a:bodyPr>
            <a:normAutofit/>
          </a:bodyPr>
          <a:lstStyle/>
          <a:p>
            <a:pPr marL="342900" indent="-342900">
              <a:buAutoNum type="arabicParenR"/>
            </a:pPr>
            <a:r>
              <a:rPr lang="it-IT" sz="2400" dirty="0"/>
              <a:t>Sono valori per regolare la crescita fisiologica.</a:t>
            </a:r>
          </a:p>
          <a:p>
            <a:pPr marL="342900" indent="-342900">
              <a:buAutoNum type="arabicParenR"/>
            </a:pPr>
            <a:r>
              <a:rPr lang="it-IT" sz="2400" dirty="0"/>
              <a:t>Sono i valori di riferimento </a:t>
            </a:r>
            <a:r>
              <a:rPr lang="it-IT" sz="2400"/>
              <a:t>per la crescita </a:t>
            </a:r>
            <a:r>
              <a:rPr lang="it-IT" sz="2400" dirty="0" err="1"/>
              <a:t>staturo</a:t>
            </a:r>
            <a:r>
              <a:rPr lang="it-IT" sz="2400" dirty="0"/>
              <a:t>-ponderale</a:t>
            </a:r>
          </a:p>
          <a:p>
            <a:pPr marL="342900" indent="-342900">
              <a:buAutoNum type="arabicParenR"/>
            </a:pPr>
            <a:r>
              <a:rPr lang="it-IT" sz="2400" dirty="0"/>
              <a:t>Sono i valori di riferimento per la valutazione delle capacità coordinative e condizionali</a:t>
            </a:r>
          </a:p>
          <a:p>
            <a:pPr marL="342900" indent="-342900">
              <a:buAutoNum type="arabicParenR"/>
            </a:pPr>
            <a:r>
              <a:rPr lang="it-IT" sz="2400" dirty="0"/>
              <a:t>Sono i valori di riferimento per monitorare i cambiamenti cognitivi</a:t>
            </a:r>
          </a:p>
          <a:p>
            <a:endParaRPr lang="it-IT" dirty="0"/>
          </a:p>
        </p:txBody>
      </p:sp>
      <p:pic>
        <p:nvPicPr>
          <p:cNvPr id="5" name="Immagine 1" descr="Immagine 1">
            <a:extLst>
              <a:ext uri="{FF2B5EF4-FFF2-40B4-BE49-F238E27FC236}">
                <a16:creationId xmlns:a16="http://schemas.microsoft.com/office/drawing/2014/main" id="{7A06C31E-D20F-D14F-B45C-320C2BF58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CD06785-6996-DE4C-BA2C-A1ED00F64C92}"/>
              </a:ext>
            </a:extLst>
          </p:cNvPr>
          <p:cNvSpPr txBox="1"/>
          <p:nvPr/>
        </p:nvSpPr>
        <p:spPr>
          <a:xfrm>
            <a:off x="8215313" y="6277566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54953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In quale grado di ustione abbiamo la bruciatura della pelle, del sottocutaneo fino alla fascia muscolare?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009775"/>
          </a:xfrm>
        </p:spPr>
        <p:txBody>
          <a:bodyPr>
            <a:normAutofit/>
          </a:bodyPr>
          <a:lstStyle/>
          <a:p>
            <a:r>
              <a:rPr lang="it-IT" sz="2400" dirty="0"/>
              <a:t>1) 1° grado</a:t>
            </a:r>
          </a:p>
          <a:p>
            <a:r>
              <a:rPr lang="it-IT" sz="2400" dirty="0"/>
              <a:t>2) 2° grado</a:t>
            </a:r>
          </a:p>
          <a:p>
            <a:r>
              <a:rPr lang="it-IT" sz="2400" dirty="0"/>
              <a:t>3) 3° grado</a:t>
            </a:r>
          </a:p>
          <a:p>
            <a:r>
              <a:rPr lang="it-IT" sz="2400" dirty="0"/>
              <a:t>4) di carbonizzazione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1303525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012" y="624109"/>
            <a:ext cx="8911687" cy="1280890"/>
          </a:xfrm>
        </p:spPr>
        <p:txBody>
          <a:bodyPr>
            <a:normAutofit/>
          </a:bodyPr>
          <a:lstStyle/>
          <a:p>
            <a:r>
              <a:rPr lang="it-IT" sz="2400" dirty="0"/>
              <a:t>Cosa non introdusse la riforma Gentile del 1923?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299" y="1904999"/>
            <a:ext cx="8915400" cy="3552825"/>
          </a:xfrm>
        </p:spPr>
        <p:txBody>
          <a:bodyPr>
            <a:noAutofit/>
          </a:bodyPr>
          <a:lstStyle/>
          <a:p>
            <a:r>
              <a:rPr lang="it-IT" sz="2400" dirty="0"/>
              <a:t>1)Obbligo scolastico fino a 14 anni.</a:t>
            </a:r>
          </a:p>
          <a:p>
            <a:r>
              <a:rPr lang="it-IT" sz="2400" dirty="0"/>
              <a:t>2) Introduzione dell’insegnamento della religione cattolica alla scuola primaria.</a:t>
            </a:r>
          </a:p>
          <a:p>
            <a:r>
              <a:rPr lang="it-IT" sz="2400" dirty="0"/>
              <a:t>3) L’obbligo fino a 5 anni della frequenza alla scuola dell’infanzia.</a:t>
            </a:r>
          </a:p>
          <a:p>
            <a:r>
              <a:rPr lang="it-IT" sz="2400" dirty="0"/>
              <a:t>4) Scuole speciali per i portatori di handicap.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239681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La teoria delle intelligenze multiple da chi è stata formulata?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009775"/>
          </a:xfrm>
        </p:spPr>
        <p:txBody>
          <a:bodyPr>
            <a:normAutofit/>
          </a:bodyPr>
          <a:lstStyle/>
          <a:p>
            <a:r>
              <a:rPr lang="it-IT" sz="2400" dirty="0"/>
              <a:t>1) </a:t>
            </a:r>
            <a:r>
              <a:rPr lang="it-IT" sz="2400" dirty="0" err="1"/>
              <a:t>Piaget</a:t>
            </a:r>
            <a:endParaRPr lang="it-IT" sz="2400" dirty="0"/>
          </a:p>
          <a:p>
            <a:r>
              <a:rPr lang="it-IT" sz="2400" dirty="0"/>
              <a:t>2) Hall</a:t>
            </a:r>
          </a:p>
          <a:p>
            <a:r>
              <a:rPr lang="it-IT" sz="2400" dirty="0"/>
              <a:t>3) Gardner</a:t>
            </a:r>
          </a:p>
          <a:p>
            <a:r>
              <a:rPr lang="it-IT" sz="2400" dirty="0"/>
              <a:t>4) </a:t>
            </a:r>
            <a:r>
              <a:rPr lang="it-IT" sz="2400" dirty="0" err="1"/>
              <a:t>Meinel</a:t>
            </a:r>
            <a:endParaRPr lang="it-IT" sz="2400" dirty="0"/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113501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Che cosa si intende per PTOF?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009775"/>
          </a:xfrm>
        </p:spPr>
        <p:txBody>
          <a:bodyPr>
            <a:normAutofit/>
          </a:bodyPr>
          <a:lstStyle/>
          <a:p>
            <a:r>
              <a:rPr lang="it-IT" sz="2400" dirty="0"/>
              <a:t>1) Piano triennale delle operazioni formative.</a:t>
            </a:r>
          </a:p>
          <a:p>
            <a:r>
              <a:rPr lang="it-IT" sz="2400" dirty="0"/>
              <a:t>2) Piano temporaneo operativo formativo.</a:t>
            </a:r>
          </a:p>
          <a:p>
            <a:r>
              <a:rPr lang="it-IT" sz="2400" dirty="0"/>
              <a:t>3) Piano temporaneo dell’offerta formativa.</a:t>
            </a:r>
          </a:p>
          <a:p>
            <a:r>
              <a:rPr lang="it-IT" sz="2400" dirty="0"/>
              <a:t>4) Piano triennale dell’offerta formativa.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331732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Quali sono i dismorfismi simmetrici?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824163"/>
          </a:xfrm>
        </p:spPr>
        <p:txBody>
          <a:bodyPr>
            <a:noAutofit/>
          </a:bodyPr>
          <a:lstStyle/>
          <a:p>
            <a:r>
              <a:rPr lang="it-IT" sz="2400" dirty="0"/>
              <a:t>1) Quelli che provocano un dislivello sul piano sagittale.</a:t>
            </a:r>
          </a:p>
          <a:p>
            <a:r>
              <a:rPr lang="it-IT" sz="2400" dirty="0"/>
              <a:t>2) Quelli che provocano un dislivello sul piano frontale.</a:t>
            </a:r>
          </a:p>
          <a:p>
            <a:r>
              <a:rPr lang="it-IT" sz="2400" dirty="0"/>
              <a:t>3) Quelli che provocano dislivelli simmetrici negli arti superiori.</a:t>
            </a:r>
          </a:p>
          <a:p>
            <a:r>
              <a:rPr lang="it-IT" sz="2400" dirty="0"/>
              <a:t>4) Quelli che provocano dislivelli negli arti inferiori sul piano frontale.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123440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Qual è il fine igienico dell’attività motoria?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24275"/>
          </a:xfrm>
        </p:spPr>
        <p:txBody>
          <a:bodyPr>
            <a:noAutofit/>
          </a:bodyPr>
          <a:lstStyle/>
          <a:p>
            <a:r>
              <a:rPr lang="it-IT" sz="2400" dirty="0"/>
              <a:t>1) Migliorare la funzionalità di alcuni apparati diminuendo la possibilità di andare incontro ad alcune malattie.</a:t>
            </a:r>
          </a:p>
          <a:p>
            <a:r>
              <a:rPr lang="it-IT" sz="2400" dirty="0"/>
              <a:t>2) Trasmettere agli alunni le norme igieniche cui attenersi per la loro salute.</a:t>
            </a:r>
          </a:p>
          <a:p>
            <a:r>
              <a:rPr lang="it-IT" sz="2400" dirty="0"/>
              <a:t>3) Migliorare il rispetto delle regole anche in campo igienico.</a:t>
            </a:r>
          </a:p>
          <a:p>
            <a:r>
              <a:rPr lang="it-IT" sz="2400" dirty="0"/>
              <a:t>4) Nessuna delle precedenti.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690979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Quali sono le discipline che possono lavorare insieme all’educazione motoria in un’ottica interdisciplinare?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009775"/>
          </a:xfrm>
        </p:spPr>
        <p:txBody>
          <a:bodyPr>
            <a:normAutofit/>
          </a:bodyPr>
          <a:lstStyle/>
          <a:p>
            <a:r>
              <a:rPr lang="it-IT" sz="2400" dirty="0"/>
              <a:t>1) Tutte le discipline didattiche.</a:t>
            </a:r>
          </a:p>
          <a:p>
            <a:r>
              <a:rPr lang="it-IT" sz="2400" dirty="0"/>
              <a:t>2) Geografia, musica e italiano.</a:t>
            </a:r>
          </a:p>
          <a:p>
            <a:r>
              <a:rPr lang="it-IT" sz="2400" dirty="0"/>
              <a:t>3) Arte musica e matematica.</a:t>
            </a:r>
          </a:p>
          <a:p>
            <a:r>
              <a:rPr lang="it-IT" sz="2400" dirty="0"/>
              <a:t>4) Musica per la danza e geografia per la spazialità.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92011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Gli esercizi di potenziamento della forza: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009775"/>
          </a:xfrm>
        </p:spPr>
        <p:txBody>
          <a:bodyPr>
            <a:normAutofit/>
          </a:bodyPr>
          <a:lstStyle/>
          <a:p>
            <a:r>
              <a:rPr lang="it-IT" sz="2400" dirty="0"/>
              <a:t>1) Sono consigliati in fase adolescenziale.</a:t>
            </a:r>
          </a:p>
          <a:p>
            <a:r>
              <a:rPr lang="it-IT" sz="2400" dirty="0"/>
              <a:t>2) Sono consigliati solo per gli alunni maschi.</a:t>
            </a:r>
          </a:p>
          <a:p>
            <a:r>
              <a:rPr lang="it-IT" sz="2400" dirty="0"/>
              <a:t>3) Sono consigliati in fase puberale.</a:t>
            </a:r>
          </a:p>
          <a:p>
            <a:r>
              <a:rPr lang="it-IT" sz="2400" dirty="0"/>
              <a:t>4) Non sono mai consigliati nella pratica scolastica.</a:t>
            </a:r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420023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503116-BF2F-D743-9FC6-C96B2536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I giochi della tradizione possono: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FAF69-31E6-FD48-B72B-CD3D53967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009775"/>
          </a:xfrm>
        </p:spPr>
        <p:txBody>
          <a:bodyPr>
            <a:normAutofit/>
          </a:bodyPr>
          <a:lstStyle/>
          <a:p>
            <a:r>
              <a:rPr lang="it-IT" sz="2400" dirty="0"/>
              <a:t>1) Essere proposti in qualunque ordine di scuola.</a:t>
            </a:r>
          </a:p>
          <a:p>
            <a:r>
              <a:rPr lang="it-IT" sz="2400" dirty="0"/>
              <a:t>2) E’ meglio non proporli per non annoiare gli alunni.</a:t>
            </a:r>
          </a:p>
          <a:p>
            <a:r>
              <a:rPr lang="it-IT" sz="2400"/>
              <a:t>3) Possono </a:t>
            </a:r>
            <a:r>
              <a:rPr lang="it-IT" sz="2400" dirty="0"/>
              <a:t>essere proposti solo alla scuola primaria.</a:t>
            </a:r>
          </a:p>
          <a:p>
            <a:r>
              <a:rPr lang="it-IT" sz="2400" dirty="0"/>
              <a:t>4) Possono essere proposti solo alla scuola secondaria.</a:t>
            </a:r>
          </a:p>
          <a:p>
            <a:endParaRPr lang="it-IT" sz="2400" dirty="0"/>
          </a:p>
        </p:txBody>
      </p:sp>
      <p:pic>
        <p:nvPicPr>
          <p:cNvPr id="6" name="Immagine 1" descr="Immagine 1">
            <a:extLst>
              <a:ext uri="{FF2B5EF4-FFF2-40B4-BE49-F238E27FC236}">
                <a16:creationId xmlns:a16="http://schemas.microsoft.com/office/drawing/2014/main" id="{A59D2784-F8BC-4F4A-95D1-3F8074A3D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37" y="6143642"/>
            <a:ext cx="2209804" cy="36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88CDD3-8F54-A84C-97F0-ABF2FC8BF21B}"/>
              </a:ext>
            </a:extLst>
          </p:cNvPr>
          <p:cNvSpPr txBox="1"/>
          <p:nvPr/>
        </p:nvSpPr>
        <p:spPr>
          <a:xfrm>
            <a:off x="8743950" y="6142614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Stefania </a:t>
            </a:r>
            <a:r>
              <a:rPr lang="it-IT" dirty="0" err="1"/>
              <a:t>Tidona</a:t>
            </a:r>
            <a:r>
              <a:rPr lang="it-IT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3168999266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Filo</Template>
  <TotalTime>178</TotalTime>
  <Words>484</Words>
  <Application>Microsoft Macintosh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Filo</vt:lpstr>
      <vt:lpstr>Cosa sono i percentili?</vt:lpstr>
      <vt:lpstr>In quale grado di ustione abbiamo la bruciatura della pelle, del sottocutaneo fino alla fascia muscolare?</vt:lpstr>
      <vt:lpstr>Cosa non introdusse la riforma Gentile del 1923?</vt:lpstr>
      <vt:lpstr>La teoria delle intelligenze multiple da chi è stata formulata?</vt:lpstr>
      <vt:lpstr>Che cosa si intende per PTOF?</vt:lpstr>
      <vt:lpstr>Quali sono i dismorfismi simmetrici?</vt:lpstr>
      <vt:lpstr>Qual è il fine igienico dell’attività motoria?</vt:lpstr>
      <vt:lpstr>Quali sono le discipline che possono lavorare insieme all’educazione motoria in un’ottica interdisciplinare?</vt:lpstr>
      <vt:lpstr>Gli esercizi di potenziamento della forza:</vt:lpstr>
      <vt:lpstr>I giochi della tradizione possono: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Cosa sono i percentili?</dc:title>
  <dc:creator>Microsoft Office User</dc:creator>
  <cp:lastModifiedBy>Microsoft Office User</cp:lastModifiedBy>
  <cp:revision>9</cp:revision>
  <cp:lastPrinted>2023-08-28T15:47:27Z</cp:lastPrinted>
  <dcterms:created xsi:type="dcterms:W3CDTF">2023-08-28T13:48:57Z</dcterms:created>
  <dcterms:modified xsi:type="dcterms:W3CDTF">2023-08-28T17:43:26Z</dcterms:modified>
</cp:coreProperties>
</file>