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7.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8.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31.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 id="2147483669" r:id="rId5"/>
    <p:sldMasterId id="2147483673" r:id="rId6"/>
    <p:sldMasterId id="2147483675" r:id="rId7"/>
    <p:sldMasterId id="2147483678" r:id="rId8"/>
    <p:sldMasterId id="2147483681" r:id="rId9"/>
    <p:sldMasterId id="2147483684" r:id="rId10"/>
    <p:sldMasterId id="2147483690" r:id="rId11"/>
  </p:sldMasterIdLst>
  <p:notesMasterIdLst>
    <p:notesMasterId r:id="rId28"/>
  </p:notesMasterIdLst>
  <p:handoutMasterIdLst>
    <p:handoutMasterId r:id="rId29"/>
  </p:handoutMasterIdLst>
  <p:sldIdLst>
    <p:sldId id="2134804635" r:id="rId12"/>
    <p:sldId id="2134804650" r:id="rId13"/>
    <p:sldId id="2134804645" r:id="rId14"/>
    <p:sldId id="2134804640" r:id="rId15"/>
    <p:sldId id="2134804636" r:id="rId16"/>
    <p:sldId id="2134804637" r:id="rId17"/>
    <p:sldId id="2134804651" r:id="rId18"/>
    <p:sldId id="2134804638" r:id="rId19"/>
    <p:sldId id="2134804649" r:id="rId20"/>
    <p:sldId id="2134804639" r:id="rId21"/>
    <p:sldId id="2134804647" r:id="rId22"/>
    <p:sldId id="2134804643" r:id="rId23"/>
    <p:sldId id="2134804644" r:id="rId24"/>
    <p:sldId id="2134804641" r:id="rId25"/>
    <p:sldId id="2134804648" r:id="rId26"/>
    <p:sldId id="2134804652" r:id="rId27"/>
  </p:sldIdLst>
  <p:sldSz cx="12192000" cy="6858000"/>
  <p:notesSz cx="6648450" cy="9774238"/>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47" userDrawn="1">
          <p15:clr>
            <a:srgbClr val="A4A3A4"/>
          </p15:clr>
        </p15:guide>
        <p15:guide id="2" orient="horz" pos="777" userDrawn="1">
          <p15:clr>
            <a:srgbClr val="A4A3A4"/>
          </p15:clr>
        </p15:guide>
        <p15:guide id="4" pos="744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1" name="Autore" initials="A" lastIdx="6" clrIdx="1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BEFFF"/>
    <a:srgbClr val="EBF2F9"/>
    <a:srgbClr val="F9FBFD"/>
    <a:srgbClr val="9DC3E6"/>
    <a:srgbClr val="203864"/>
    <a:srgbClr val="3E3E3F"/>
    <a:srgbClr val="11AD9B"/>
    <a:srgbClr val="536175"/>
    <a:srgbClr val="36A4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Stile chiaro 1 - Colore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4249" autoAdjust="0"/>
  </p:normalViewPr>
  <p:slideViewPr>
    <p:cSldViewPr snapToGrid="0" showGuides="1">
      <p:cViewPr varScale="1">
        <p:scale>
          <a:sx n="68" d="100"/>
          <a:sy n="68" d="100"/>
        </p:scale>
        <p:origin x="852" y="60"/>
      </p:cViewPr>
      <p:guideLst>
        <p:guide pos="347"/>
        <p:guide orient="horz" pos="777"/>
        <p:guide pos="744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it-IT" b="1" dirty="0"/>
              <a:t>Incremento PPV per range di importi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'€_incremento'!$A$7:$A$12</c:f>
              <c:strCache>
                <c:ptCount val="6"/>
                <c:pt idx="0">
                  <c:v>  maggiore di 9,000 euro</c:v>
                </c:pt>
                <c:pt idx="1">
                  <c:v>6.001 - 9.000 euro</c:v>
                </c:pt>
                <c:pt idx="2">
                  <c:v>4.001 - 6.000 euro</c:v>
                </c:pt>
                <c:pt idx="3">
                  <c:v>2.001-4.000 euro</c:v>
                </c:pt>
                <c:pt idx="4">
                  <c:v>1.001 - 2.000 euro</c:v>
                </c:pt>
                <c:pt idx="5">
                  <c:v>fino a 1.000 euro</c:v>
                </c:pt>
              </c:strCache>
            </c:strRef>
          </c:cat>
          <c:val>
            <c:numRef>
              <c:f>'€_incremento'!$B$7:$B$12</c:f>
              <c:numCache>
                <c:formatCode>General</c:formatCode>
                <c:ptCount val="6"/>
                <c:pt idx="0">
                  <c:v>97</c:v>
                </c:pt>
                <c:pt idx="1">
                  <c:v>911</c:v>
                </c:pt>
                <c:pt idx="2">
                  <c:v>2178</c:v>
                </c:pt>
                <c:pt idx="3">
                  <c:v>2763</c:v>
                </c:pt>
                <c:pt idx="4">
                  <c:v>830</c:v>
                </c:pt>
                <c:pt idx="5">
                  <c:v>614</c:v>
                </c:pt>
              </c:numCache>
            </c:numRef>
          </c:val>
          <c:extLst>
            <c:ext xmlns:c16="http://schemas.microsoft.com/office/drawing/2014/chart" uri="{C3380CC4-5D6E-409C-BE32-E72D297353CC}">
              <c16:uniqueId val="{00000000-AEAC-4B07-92A5-4701DA32C228}"/>
            </c:ext>
          </c:extLst>
        </c:ser>
        <c:dLbls>
          <c:showLegendKey val="0"/>
          <c:showVal val="0"/>
          <c:showCatName val="0"/>
          <c:showSerName val="0"/>
          <c:showPercent val="0"/>
          <c:showBubbleSize val="0"/>
        </c:dLbls>
        <c:gapWidth val="182"/>
        <c:axId val="1371268639"/>
        <c:axId val="1371269055"/>
      </c:barChart>
      <c:catAx>
        <c:axId val="13712686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371269055"/>
        <c:crosses val="autoZero"/>
        <c:auto val="1"/>
        <c:lblAlgn val="ctr"/>
        <c:lblOffset val="100"/>
        <c:noMultiLvlLbl val="0"/>
      </c:catAx>
      <c:valAx>
        <c:axId val="137126905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37126863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it-IT" sz="2400" dirty="0"/>
              <a:t>Andamento storico del FUN </a:t>
            </a:r>
          </a:p>
          <a:p>
            <a:pPr>
              <a:defRPr sz="2400" b="1"/>
            </a:pPr>
            <a:r>
              <a:rPr lang="it-IT" sz="1400" dirty="0"/>
              <a:t>Importo in milioni di euro (</a:t>
            </a:r>
            <a:r>
              <a:rPr lang="it-IT" sz="1400" dirty="0" err="1"/>
              <a:t>l.d</a:t>
            </a:r>
            <a:r>
              <a:rPr lang="it-IT" sz="1400" dirty="0"/>
              <a:t>.)</a:t>
            </a:r>
          </a:p>
        </c:rich>
      </c:tx>
      <c:layout>
        <c:manualLayout>
          <c:xMode val="edge"/>
          <c:yMode val="edge"/>
          <c:x val="0.15250067063701045"/>
          <c:y val="1.9171402908920741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manualLayout>
          <c:layoutTarget val="inner"/>
          <c:xMode val="edge"/>
          <c:yMode val="edge"/>
          <c:x val="6.2205326468686956E-2"/>
          <c:y val="0.16527565793679821"/>
          <c:w val="0.91723440791210831"/>
          <c:h val="0.64148517348151146"/>
        </c:manualLayout>
      </c:layout>
      <c:lineChart>
        <c:grouping val="standard"/>
        <c:varyColors val="0"/>
        <c:ser>
          <c:idx val="0"/>
          <c:order val="0"/>
          <c:tx>
            <c:strRef>
              <c:f>storico_FUN!$B$4</c:f>
              <c:strCache>
                <c:ptCount val="1"/>
                <c:pt idx="0">
                  <c:v>Importo in milioni di euro</c:v>
                </c:pt>
              </c:strCache>
            </c:strRef>
          </c:tx>
          <c:spPr>
            <a:ln w="28575" cap="rnd">
              <a:solidFill>
                <a:schemeClr val="accent1"/>
              </a:solidFill>
              <a:round/>
            </a:ln>
            <a:effectLst/>
          </c:spPr>
          <c:marker>
            <c:symbol val="none"/>
          </c:marker>
          <c:dLbls>
            <c:dLbl>
              <c:idx val="0"/>
              <c:layout>
                <c:manualLayout>
                  <c:x val="-3.0840398428807175E-2"/>
                  <c:y val="-0.1360123868307815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F6-4044-AE2B-1CB1536FBB73}"/>
                </c:ext>
              </c:extLst>
            </c:dLbl>
            <c:dLbl>
              <c:idx val="1"/>
              <c:layout>
                <c:manualLayout>
                  <c:x val="-3.0840398428807186E-2"/>
                  <c:y val="-9.47965120335750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F6-4044-AE2B-1CB1536FBB73}"/>
                </c:ext>
              </c:extLst>
            </c:dLbl>
            <c:dLbl>
              <c:idx val="2"/>
              <c:layout>
                <c:manualLayout>
                  <c:x val="-3.906450467648908E-2"/>
                  <c:y val="-8.65533370741337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BF6-4044-AE2B-1CB1536FBB73}"/>
                </c:ext>
              </c:extLst>
            </c:dLbl>
            <c:dLbl>
              <c:idx val="3"/>
              <c:layout>
                <c:manualLayout>
                  <c:x val="-4.317655780033007E-2"/>
                  <c:y val="8.24317495944131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BF6-4044-AE2B-1CB1536FBB73}"/>
                </c:ext>
              </c:extLst>
            </c:dLbl>
            <c:dLbl>
              <c:idx val="4"/>
              <c:layout>
                <c:manualLayout>
                  <c:x val="-3.2896424990727646E-2"/>
                  <c:y val="-7.00669871552511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BF6-4044-AE2B-1CB1536FBB73}"/>
                </c:ext>
              </c:extLst>
            </c:dLbl>
            <c:dLbl>
              <c:idx val="5"/>
              <c:layout>
                <c:manualLayout>
                  <c:x val="-4.3176557800330036E-2"/>
                  <c:y val="9.47965120335750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BF6-4044-AE2B-1CB1536FBB73}"/>
                </c:ext>
              </c:extLst>
            </c:dLbl>
            <c:dLbl>
              <c:idx val="6"/>
              <c:layout>
                <c:manualLayout>
                  <c:x val="2.0560265619204779E-3"/>
                  <c:y val="-7.556156423457402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BF6-4044-AE2B-1CB1536FBB73}"/>
                </c:ext>
              </c:extLst>
            </c:dLbl>
            <c:dLbl>
              <c:idx val="8"/>
              <c:layout>
                <c:manualLayout>
                  <c:x val="-2.6728345304966209E-2"/>
                  <c:y val="-6.18238121958098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BF6-4044-AE2B-1CB1536FBB73}"/>
                </c:ext>
              </c:extLst>
            </c:dLbl>
            <c:dLbl>
              <c:idx val="9"/>
              <c:layout>
                <c:manualLayout>
                  <c:x val="0"/>
                  <c:y val="7.00669871552511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BF6-4044-AE2B-1CB1536FBB73}"/>
                </c:ext>
              </c:extLst>
            </c:dLbl>
            <c:dLbl>
              <c:idx val="10"/>
              <c:layout>
                <c:manualLayout>
                  <c:x val="0"/>
                  <c:y val="3.70942873174858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BF6-4044-AE2B-1CB1536FBB73}"/>
                </c:ext>
              </c:extLst>
            </c:dLbl>
            <c:dLbl>
              <c:idx val="11"/>
              <c:layout>
                <c:manualLayout>
                  <c:x val="-9.4577221848341983E-2"/>
                  <c:y val="-5.2238047435384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BF6-4044-AE2B-1CB1536FBB73}"/>
                </c:ext>
              </c:extLst>
            </c:dLbl>
            <c:dLbl>
              <c:idx val="12"/>
              <c:layout>
                <c:manualLayout>
                  <c:x val="0"/>
                  <c:y val="-6.07094425449156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BF6-4044-AE2B-1CB1536FBB7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storico_FUN!$A$5:$A$17</c:f>
              <c:strCache>
                <c:ptCount val="13"/>
                <c:pt idx="0">
                  <c:v>2011/2012</c:v>
                </c:pt>
                <c:pt idx="1">
                  <c:v>2012/2013</c:v>
                </c:pt>
                <c:pt idx="2">
                  <c:v>2013/2014</c:v>
                </c:pt>
                <c:pt idx="3">
                  <c:v>2014/2015</c:v>
                </c:pt>
                <c:pt idx="4">
                  <c:v>2015/2016</c:v>
                </c:pt>
                <c:pt idx="5">
                  <c:v>2016/2017</c:v>
                </c:pt>
                <c:pt idx="6">
                  <c:v>2017/2018 </c:v>
                </c:pt>
                <c:pt idx="7">
                  <c:v>2018/2019 </c:v>
                </c:pt>
                <c:pt idx="8">
                  <c:v>2019/2020 </c:v>
                </c:pt>
                <c:pt idx="9">
                  <c:v>2020/2021 </c:v>
                </c:pt>
                <c:pt idx="10">
                  <c:v>2021/2022 </c:v>
                </c:pt>
                <c:pt idx="11">
                  <c:v>2022/2023</c:v>
                </c:pt>
                <c:pt idx="12">
                  <c:v>2023/2024</c:v>
                </c:pt>
              </c:strCache>
            </c:strRef>
          </c:cat>
          <c:val>
            <c:numRef>
              <c:f>storico_FUN!$B$5:$B$17</c:f>
              <c:numCache>
                <c:formatCode>General</c:formatCode>
                <c:ptCount val="13"/>
                <c:pt idx="0">
                  <c:v>135.4</c:v>
                </c:pt>
                <c:pt idx="1">
                  <c:v>125.3</c:v>
                </c:pt>
                <c:pt idx="2">
                  <c:v>118.5</c:v>
                </c:pt>
                <c:pt idx="3">
                  <c:v>117.7</c:v>
                </c:pt>
                <c:pt idx="4">
                  <c:v>163.6</c:v>
                </c:pt>
                <c:pt idx="5">
                  <c:v>158.30000000000001</c:v>
                </c:pt>
                <c:pt idx="6">
                  <c:v>155.19999999999999</c:v>
                </c:pt>
                <c:pt idx="7">
                  <c:v>180.9</c:v>
                </c:pt>
                <c:pt idx="8">
                  <c:v>231.8</c:v>
                </c:pt>
                <c:pt idx="9">
                  <c:v>234.3</c:v>
                </c:pt>
                <c:pt idx="10">
                  <c:v>247.9</c:v>
                </c:pt>
                <c:pt idx="11">
                  <c:v>262.8</c:v>
                </c:pt>
                <c:pt idx="12">
                  <c:v>273.5</c:v>
                </c:pt>
              </c:numCache>
            </c:numRef>
          </c:val>
          <c:smooth val="0"/>
          <c:extLst>
            <c:ext xmlns:c16="http://schemas.microsoft.com/office/drawing/2014/chart" uri="{C3380CC4-5D6E-409C-BE32-E72D297353CC}">
              <c16:uniqueId val="{0000000B-7BF6-4044-AE2B-1CB1536FBB73}"/>
            </c:ext>
          </c:extLst>
        </c:ser>
        <c:dLbls>
          <c:showLegendKey val="0"/>
          <c:showVal val="0"/>
          <c:showCatName val="0"/>
          <c:showSerName val="0"/>
          <c:showPercent val="0"/>
          <c:showBubbleSize val="0"/>
        </c:dLbls>
        <c:smooth val="0"/>
        <c:axId val="282888831"/>
        <c:axId val="282889247"/>
      </c:lineChart>
      <c:catAx>
        <c:axId val="282888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282889247"/>
        <c:crosses val="autoZero"/>
        <c:auto val="1"/>
        <c:lblAlgn val="ctr"/>
        <c:lblOffset val="100"/>
        <c:noMultiLvlLbl val="0"/>
      </c:catAx>
      <c:valAx>
        <c:axId val="282889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it-IT"/>
          </a:p>
        </c:txPr>
        <c:crossAx val="282888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it-IT" b="1"/>
              <a:t>PPV Range di salvaguardia</a:t>
            </a:r>
          </a:p>
        </c:rich>
      </c:tx>
      <c:layout>
        <c:manualLayout>
          <c:xMode val="edge"/>
          <c:yMode val="edge"/>
          <c:x val="0.36815966754155727"/>
          <c:y val="2.777777777777777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manualLayout>
          <c:layoutTarget val="inner"/>
          <c:xMode val="edge"/>
          <c:yMode val="edge"/>
          <c:x val="0.44190769903762028"/>
          <c:y val="0.11620370370370373"/>
          <c:w val="0.49279374453193353"/>
          <c:h val="0.73111111111111116"/>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salvag!$A$6:$A$10</c:f>
              <c:strCache>
                <c:ptCount val="5"/>
                <c:pt idx="0">
                  <c:v> 1-1.000 euro</c:v>
                </c:pt>
                <c:pt idx="1">
                  <c:v> 1.001-2.000 euro</c:v>
                </c:pt>
                <c:pt idx="2">
                  <c:v>2.001-3.000 euro</c:v>
                </c:pt>
                <c:pt idx="3">
                  <c:v>3.001-4.000 euro</c:v>
                </c:pt>
                <c:pt idx="4">
                  <c:v>totale</c:v>
                </c:pt>
              </c:strCache>
            </c:strRef>
          </c:cat>
          <c:val>
            <c:numRef>
              <c:f>salvag!$B$6:$B$10</c:f>
              <c:numCache>
                <c:formatCode>General</c:formatCode>
                <c:ptCount val="5"/>
                <c:pt idx="0">
                  <c:v>381</c:v>
                </c:pt>
                <c:pt idx="1">
                  <c:v>164</c:v>
                </c:pt>
                <c:pt idx="2">
                  <c:v>46</c:v>
                </c:pt>
                <c:pt idx="3">
                  <c:v>10</c:v>
                </c:pt>
                <c:pt idx="4">
                  <c:v>601</c:v>
                </c:pt>
              </c:numCache>
            </c:numRef>
          </c:val>
          <c:extLst>
            <c:ext xmlns:c16="http://schemas.microsoft.com/office/drawing/2014/chart" uri="{C3380CC4-5D6E-409C-BE32-E72D297353CC}">
              <c16:uniqueId val="{00000000-80FC-4FA5-B7DF-CEDDDA8FBC60}"/>
            </c:ext>
          </c:extLst>
        </c:ser>
        <c:dLbls>
          <c:showLegendKey val="0"/>
          <c:showVal val="0"/>
          <c:showCatName val="0"/>
          <c:showSerName val="0"/>
          <c:showPercent val="0"/>
          <c:showBubbleSize val="0"/>
        </c:dLbls>
        <c:gapWidth val="182"/>
        <c:axId val="1658535199"/>
        <c:axId val="1658534367"/>
      </c:barChart>
      <c:catAx>
        <c:axId val="16585351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it-IT"/>
          </a:p>
        </c:txPr>
        <c:crossAx val="1658534367"/>
        <c:crosses val="autoZero"/>
        <c:auto val="1"/>
        <c:lblAlgn val="ctr"/>
        <c:lblOffset val="100"/>
        <c:noMultiLvlLbl val="0"/>
      </c:catAx>
      <c:valAx>
        <c:axId val="16585343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65853519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0995" cy="490409"/>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sz="quarter" idx="1"/>
          </p:nvPr>
        </p:nvSpPr>
        <p:spPr>
          <a:xfrm>
            <a:off x="3765916" y="0"/>
            <a:ext cx="2880995" cy="490409"/>
          </a:xfrm>
          <a:prstGeom prst="rect">
            <a:avLst/>
          </a:prstGeom>
        </p:spPr>
        <p:txBody>
          <a:bodyPr vert="horz" lIns="91440" tIns="45720" rIns="91440" bIns="45720" rtlCol="0"/>
          <a:lstStyle>
            <a:lvl1pPr algn="r">
              <a:defRPr sz="1200"/>
            </a:lvl1pPr>
          </a:lstStyle>
          <a:p>
            <a:fld id="{500F837E-2716-47A2-B83D-3E8BD32A1D29}" type="datetimeFigureOut">
              <a:rPr lang="it-IT" smtClean="0"/>
              <a:t>19/07/2023</a:t>
            </a:fld>
            <a:endParaRPr lang="it-IT" dirty="0"/>
          </a:p>
        </p:txBody>
      </p:sp>
      <p:sp>
        <p:nvSpPr>
          <p:cNvPr id="4" name="Segnaposto piè di pagina 3"/>
          <p:cNvSpPr>
            <a:spLocks noGrp="1"/>
          </p:cNvSpPr>
          <p:nvPr>
            <p:ph type="ftr" sz="quarter" idx="2"/>
          </p:nvPr>
        </p:nvSpPr>
        <p:spPr>
          <a:xfrm>
            <a:off x="0" y="9283830"/>
            <a:ext cx="2880995" cy="490408"/>
          </a:xfrm>
          <a:prstGeom prst="rect">
            <a:avLst/>
          </a:prstGeom>
        </p:spPr>
        <p:txBody>
          <a:bodyPr vert="horz" lIns="91440" tIns="45720" rIns="91440" bIns="45720" rtlCol="0" anchor="b"/>
          <a:lstStyle>
            <a:lvl1pPr algn="l">
              <a:defRPr sz="1200"/>
            </a:lvl1pPr>
          </a:lstStyle>
          <a:p>
            <a:endParaRPr lang="it-IT" dirty="0"/>
          </a:p>
        </p:txBody>
      </p:sp>
      <p:sp>
        <p:nvSpPr>
          <p:cNvPr id="5" name="Segnaposto numero diapositiva 4"/>
          <p:cNvSpPr>
            <a:spLocks noGrp="1"/>
          </p:cNvSpPr>
          <p:nvPr>
            <p:ph type="sldNum" sz="quarter" idx="3"/>
          </p:nvPr>
        </p:nvSpPr>
        <p:spPr>
          <a:xfrm>
            <a:off x="3765916" y="9283830"/>
            <a:ext cx="2880995" cy="490408"/>
          </a:xfrm>
          <a:prstGeom prst="rect">
            <a:avLst/>
          </a:prstGeom>
        </p:spPr>
        <p:txBody>
          <a:bodyPr vert="horz" lIns="91440" tIns="45720" rIns="91440" bIns="45720" rtlCol="0" anchor="b"/>
          <a:lstStyle>
            <a:lvl1pPr algn="r">
              <a:defRPr sz="1200"/>
            </a:lvl1pPr>
          </a:lstStyle>
          <a:p>
            <a:fld id="{BB76A5B9-14B6-4C57-BF04-02D4C67C1B64}" type="slidenum">
              <a:rPr lang="it-IT" smtClean="0"/>
              <a:t>‹N›</a:t>
            </a:fld>
            <a:endParaRPr lang="it-IT" dirty="0"/>
          </a:p>
        </p:txBody>
      </p:sp>
    </p:spTree>
    <p:extLst>
      <p:ext uri="{BB962C8B-B14F-4D97-AF65-F5344CB8AC3E}">
        <p14:creationId xmlns:p14="http://schemas.microsoft.com/office/powerpoint/2010/main" val="3181314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0995" cy="490409"/>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765916" y="0"/>
            <a:ext cx="2880995" cy="490409"/>
          </a:xfrm>
          <a:prstGeom prst="rect">
            <a:avLst/>
          </a:prstGeom>
        </p:spPr>
        <p:txBody>
          <a:bodyPr vert="horz" lIns="91440" tIns="45720" rIns="91440" bIns="45720" rtlCol="0"/>
          <a:lstStyle>
            <a:lvl1pPr algn="r">
              <a:defRPr sz="1200"/>
            </a:lvl1pPr>
          </a:lstStyle>
          <a:p>
            <a:fld id="{49A432BA-FAF3-4B8D-A8BC-33B29632AD84}" type="datetimeFigureOut">
              <a:rPr lang="it-IT" smtClean="0"/>
              <a:t>19/07/2023</a:t>
            </a:fld>
            <a:endParaRPr lang="it-IT" dirty="0"/>
          </a:p>
        </p:txBody>
      </p:sp>
      <p:sp>
        <p:nvSpPr>
          <p:cNvPr id="4" name="Segnaposto immagine diapositiva 3"/>
          <p:cNvSpPr>
            <a:spLocks noGrp="1" noRot="1" noChangeAspect="1"/>
          </p:cNvSpPr>
          <p:nvPr>
            <p:ph type="sldImg" idx="2"/>
          </p:nvPr>
        </p:nvSpPr>
        <p:spPr>
          <a:xfrm>
            <a:off x="392113" y="1222375"/>
            <a:ext cx="5864225" cy="329882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64845" y="4703852"/>
            <a:ext cx="5318760" cy="3848606"/>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283830"/>
            <a:ext cx="2880995" cy="490408"/>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765916" y="9283830"/>
            <a:ext cx="2880995" cy="490408"/>
          </a:xfrm>
          <a:prstGeom prst="rect">
            <a:avLst/>
          </a:prstGeom>
        </p:spPr>
        <p:txBody>
          <a:bodyPr vert="horz" lIns="91440" tIns="45720" rIns="91440" bIns="45720" rtlCol="0" anchor="b"/>
          <a:lstStyle>
            <a:lvl1pPr algn="r">
              <a:defRPr sz="1200"/>
            </a:lvl1pPr>
          </a:lstStyle>
          <a:p>
            <a:fld id="{ACEA7040-73EC-43B8-B461-C7FA9179F2A2}" type="slidenum">
              <a:rPr lang="it-IT" smtClean="0"/>
              <a:t>‹N›</a:t>
            </a:fld>
            <a:endParaRPr lang="it-IT" dirty="0"/>
          </a:p>
        </p:txBody>
      </p:sp>
    </p:spTree>
    <p:extLst>
      <p:ext uri="{BB962C8B-B14F-4D97-AF65-F5344CB8AC3E}">
        <p14:creationId xmlns:p14="http://schemas.microsoft.com/office/powerpoint/2010/main" val="2264413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CEA7040-73EC-43B8-B461-C7FA9179F2A2}" type="slidenum">
              <a:rPr lang="it-IT" smtClean="0"/>
              <a:t>3</a:t>
            </a:fld>
            <a:endParaRPr lang="it-IT" dirty="0"/>
          </a:p>
        </p:txBody>
      </p:sp>
    </p:spTree>
    <p:extLst>
      <p:ext uri="{BB962C8B-B14F-4D97-AF65-F5344CB8AC3E}">
        <p14:creationId xmlns:p14="http://schemas.microsoft.com/office/powerpoint/2010/main" val="31902906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grpSp>
        <p:nvGrpSpPr>
          <p:cNvPr id="4" name="Gruppo 3"/>
          <p:cNvGrpSpPr/>
          <p:nvPr userDrawn="1"/>
        </p:nvGrpSpPr>
        <p:grpSpPr>
          <a:xfrm>
            <a:off x="82799" y="6358895"/>
            <a:ext cx="2100579" cy="477686"/>
            <a:chOff x="82799" y="6358895"/>
            <a:chExt cx="2100579" cy="477686"/>
          </a:xfrm>
        </p:grpSpPr>
        <p:pic>
          <p:nvPicPr>
            <p:cNvPr id="6" name="Picture 3"/>
            <p:cNvPicPr>
              <a:picLocks noChangeAspect="1" noChangeArrowheads="1"/>
            </p:cNvPicPr>
            <p:nvPr userDrawn="1"/>
          </p:nvPicPr>
          <p:blipFill rotWithShape="1">
            <a:blip r:embed="rId2" cstate="print"/>
            <a:srcRect l="51974" t="26460" r="44514" b="67870"/>
            <a:stretch/>
          </p:blipFill>
          <p:spPr bwMode="auto">
            <a:xfrm>
              <a:off x="82799" y="6358895"/>
              <a:ext cx="436965" cy="477686"/>
            </a:xfrm>
            <a:prstGeom prst="rect">
              <a:avLst/>
            </a:prstGeom>
            <a:noFill/>
            <a:ln w="9525">
              <a:noFill/>
              <a:miter lim="800000"/>
              <a:headEnd/>
              <a:tailEnd/>
            </a:ln>
          </p:spPr>
        </p:pic>
        <p:sp>
          <p:nvSpPr>
            <p:cNvPr id="7" name="Ovale 6"/>
            <p:cNvSpPr/>
            <p:nvPr userDrawn="1"/>
          </p:nvSpPr>
          <p:spPr>
            <a:xfrm>
              <a:off x="2110353" y="6685117"/>
              <a:ext cx="73025" cy="735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it-IT" sz="900" dirty="0">
                <a:solidFill>
                  <a:schemeClr val="bg1"/>
                </a:solidFill>
              </a:endParaRPr>
            </a:p>
          </p:txBody>
        </p:sp>
      </p:grpSp>
      <p:sp>
        <p:nvSpPr>
          <p:cNvPr id="8" name="CasellaDiTesto 7">
            <a:extLst>
              <a:ext uri="{FF2B5EF4-FFF2-40B4-BE49-F238E27FC236}">
                <a16:creationId xmlns:a16="http://schemas.microsoft.com/office/drawing/2014/main" id="{824D578D-9F36-4F80-ACA9-57D62A0D6D9B}"/>
              </a:ext>
            </a:extLst>
          </p:cNvPr>
          <p:cNvSpPr txBox="1"/>
          <p:nvPr userDrawn="1"/>
        </p:nvSpPr>
        <p:spPr>
          <a:xfrm>
            <a:off x="-80113" y="6449353"/>
            <a:ext cx="3835086" cy="400110"/>
          </a:xfrm>
          <a:prstGeom prst="rect">
            <a:avLst/>
          </a:prstGeom>
          <a:noFill/>
        </p:spPr>
        <p:txBody>
          <a:bodyPr wrap="square">
            <a:spAutoFit/>
          </a:bodyPr>
          <a:lstStyle/>
          <a:p>
            <a:pPr algn="ctr" hangingPunct="0">
              <a:tabLst>
                <a:tab pos="2790825" algn="l"/>
              </a:tabLst>
            </a:pPr>
            <a:r>
              <a:rPr lang="it-IT" sz="2000" b="1" kern="0" dirty="0">
                <a:solidFill>
                  <a:srgbClr val="000000"/>
                </a:solidFill>
                <a:effectLst/>
                <a:latin typeface="Kunstler Script" panose="030304020206070D0D06" pitchFamily="66" charset="0"/>
                <a:ea typeface="Times New Roman" panose="02020603050405020304" pitchFamily="18" charset="0"/>
              </a:rPr>
              <a:t>Ministero dell’Istruzione e del Merito</a:t>
            </a:r>
            <a:endParaRPr lang="it-IT" sz="1000" b="1" kern="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86707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1786" y="451575"/>
            <a:ext cx="10976300" cy="723600"/>
          </a:xfrm>
          <a:prstGeom prst="rect">
            <a:avLst/>
          </a:prstGeom>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pic>
        <p:nvPicPr>
          <p:cNvPr id="8" name="Immagine 7">
            <a:extLst>
              <a:ext uri="{FF2B5EF4-FFF2-40B4-BE49-F238E27FC236}">
                <a16:creationId xmlns:a16="http://schemas.microsoft.com/office/drawing/2014/main" id="{026EFC28-F063-4029-8686-170283849FDC}"/>
              </a:ext>
            </a:extLst>
          </p:cNvPr>
          <p:cNvPicPr>
            <a:picLocks noChangeAspect="1"/>
          </p:cNvPicPr>
          <p:nvPr userDrawn="1"/>
        </p:nvPicPr>
        <p:blipFill rotWithShape="1">
          <a:blip r:embed="rId2"/>
          <a:srcRect r="80089"/>
          <a:stretch/>
        </p:blipFill>
        <p:spPr>
          <a:xfrm>
            <a:off x="290819" y="6337320"/>
            <a:ext cx="452131" cy="507131"/>
          </a:xfrm>
          <a:prstGeom prst="rect">
            <a:avLst/>
          </a:prstGeom>
        </p:spPr>
      </p:pic>
      <p:sp>
        <p:nvSpPr>
          <p:cNvPr id="6" name="CasellaDiTesto 5">
            <a:extLst>
              <a:ext uri="{FF2B5EF4-FFF2-40B4-BE49-F238E27FC236}">
                <a16:creationId xmlns:a16="http://schemas.microsoft.com/office/drawing/2014/main" id="{03C7B604-302A-4C3B-9DD0-C9AB6770C5CB}"/>
              </a:ext>
            </a:extLst>
          </p:cNvPr>
          <p:cNvSpPr txBox="1"/>
          <p:nvPr userDrawn="1"/>
        </p:nvSpPr>
        <p:spPr>
          <a:xfrm>
            <a:off x="564109" y="6384006"/>
            <a:ext cx="3486442" cy="461665"/>
          </a:xfrm>
          <a:prstGeom prst="rect">
            <a:avLst/>
          </a:prstGeom>
          <a:noFill/>
        </p:spPr>
        <p:txBody>
          <a:bodyPr wrap="square">
            <a:spAutoFit/>
          </a:bodyPr>
          <a:lstStyle/>
          <a:p>
            <a:pPr algn="ctr" hangingPunct="0">
              <a:tabLst>
                <a:tab pos="2790825" algn="l"/>
              </a:tabLst>
            </a:pPr>
            <a:r>
              <a:rPr lang="it-IT" sz="2400" b="0" kern="0" dirty="0">
                <a:solidFill>
                  <a:srgbClr val="000000"/>
                </a:solidFill>
                <a:effectLst/>
                <a:latin typeface="Kunstler Script" panose="030304020206070D0D06" pitchFamily="66" charset="0"/>
                <a:ea typeface="Times New Roman" panose="02020603050405020304" pitchFamily="18" charset="0"/>
              </a:rPr>
              <a:t>Ministero dell’Istruzione e del Merito</a:t>
            </a:r>
            <a:endParaRPr lang="it-IT" sz="1050" b="0" kern="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72207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grpSp>
        <p:nvGrpSpPr>
          <p:cNvPr id="3" name="Gruppo 2"/>
          <p:cNvGrpSpPr/>
          <p:nvPr userDrawn="1"/>
        </p:nvGrpSpPr>
        <p:grpSpPr>
          <a:xfrm>
            <a:off x="82799" y="6358895"/>
            <a:ext cx="2100579" cy="496158"/>
            <a:chOff x="82799" y="6358895"/>
            <a:chExt cx="2100579" cy="496158"/>
          </a:xfrm>
        </p:grpSpPr>
        <p:pic>
          <p:nvPicPr>
            <p:cNvPr id="5" name="Picture 3"/>
            <p:cNvPicPr>
              <a:picLocks noChangeAspect="1" noChangeArrowheads="1"/>
            </p:cNvPicPr>
            <p:nvPr userDrawn="1"/>
          </p:nvPicPr>
          <p:blipFill rotWithShape="1">
            <a:blip r:embed="rId2" cstate="print"/>
            <a:srcRect l="61358" t="26460" r="25728" b="67870"/>
            <a:stretch/>
          </p:blipFill>
          <p:spPr bwMode="auto">
            <a:xfrm>
              <a:off x="559032" y="6377367"/>
              <a:ext cx="1606884" cy="477686"/>
            </a:xfrm>
            <a:prstGeom prst="rect">
              <a:avLst/>
            </a:prstGeom>
            <a:noFill/>
            <a:ln w="9525">
              <a:noFill/>
              <a:miter lim="800000"/>
              <a:headEnd/>
              <a:tailEnd/>
            </a:ln>
          </p:spPr>
        </p:pic>
        <p:pic>
          <p:nvPicPr>
            <p:cNvPr id="6" name="Picture 3"/>
            <p:cNvPicPr>
              <a:picLocks noChangeAspect="1" noChangeArrowheads="1"/>
            </p:cNvPicPr>
            <p:nvPr userDrawn="1"/>
          </p:nvPicPr>
          <p:blipFill rotWithShape="1">
            <a:blip r:embed="rId2" cstate="print"/>
            <a:srcRect l="51974" t="26460" r="44514" b="67870"/>
            <a:stretch/>
          </p:blipFill>
          <p:spPr bwMode="auto">
            <a:xfrm>
              <a:off x="82799" y="6358895"/>
              <a:ext cx="436965" cy="477686"/>
            </a:xfrm>
            <a:prstGeom prst="rect">
              <a:avLst/>
            </a:prstGeom>
            <a:noFill/>
            <a:ln w="9525">
              <a:noFill/>
              <a:miter lim="800000"/>
              <a:headEnd/>
              <a:tailEnd/>
            </a:ln>
          </p:spPr>
        </p:pic>
        <p:sp>
          <p:nvSpPr>
            <p:cNvPr id="7" name="Ovale 6"/>
            <p:cNvSpPr/>
            <p:nvPr userDrawn="1"/>
          </p:nvSpPr>
          <p:spPr>
            <a:xfrm>
              <a:off x="2110353" y="6685117"/>
              <a:ext cx="73025" cy="735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it-IT" sz="900" dirty="0">
                <a:solidFill>
                  <a:schemeClr val="bg1"/>
                </a:solidFill>
              </a:endParaRPr>
            </a:p>
          </p:txBody>
        </p:sp>
      </p:grpSp>
    </p:spTree>
    <p:extLst>
      <p:ext uri="{BB962C8B-B14F-4D97-AF65-F5344CB8AC3E}">
        <p14:creationId xmlns:p14="http://schemas.microsoft.com/office/powerpoint/2010/main" val="1536916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grpSp>
        <p:nvGrpSpPr>
          <p:cNvPr id="4" name="Gruppo 3"/>
          <p:cNvGrpSpPr/>
          <p:nvPr userDrawn="1"/>
        </p:nvGrpSpPr>
        <p:grpSpPr>
          <a:xfrm>
            <a:off x="82799" y="6358895"/>
            <a:ext cx="2100579" cy="496158"/>
            <a:chOff x="82799" y="6358895"/>
            <a:chExt cx="2100579" cy="496158"/>
          </a:xfrm>
        </p:grpSpPr>
        <p:pic>
          <p:nvPicPr>
            <p:cNvPr id="5" name="Picture 3"/>
            <p:cNvPicPr>
              <a:picLocks noChangeAspect="1" noChangeArrowheads="1"/>
            </p:cNvPicPr>
            <p:nvPr userDrawn="1"/>
          </p:nvPicPr>
          <p:blipFill rotWithShape="1">
            <a:blip r:embed="rId2" cstate="print"/>
            <a:srcRect l="61358" t="26460" r="25728" b="67870"/>
            <a:stretch/>
          </p:blipFill>
          <p:spPr bwMode="auto">
            <a:xfrm>
              <a:off x="559032" y="6377367"/>
              <a:ext cx="1606884" cy="477686"/>
            </a:xfrm>
            <a:prstGeom prst="rect">
              <a:avLst/>
            </a:prstGeom>
            <a:noFill/>
            <a:ln w="9525">
              <a:noFill/>
              <a:miter lim="800000"/>
              <a:headEnd/>
              <a:tailEnd/>
            </a:ln>
          </p:spPr>
        </p:pic>
        <p:pic>
          <p:nvPicPr>
            <p:cNvPr id="6" name="Picture 3"/>
            <p:cNvPicPr>
              <a:picLocks noChangeAspect="1" noChangeArrowheads="1"/>
            </p:cNvPicPr>
            <p:nvPr userDrawn="1"/>
          </p:nvPicPr>
          <p:blipFill rotWithShape="1">
            <a:blip r:embed="rId2" cstate="print"/>
            <a:srcRect l="51974" t="26460" r="44514" b="67870"/>
            <a:stretch/>
          </p:blipFill>
          <p:spPr bwMode="auto">
            <a:xfrm>
              <a:off x="82799" y="6358895"/>
              <a:ext cx="436965" cy="477686"/>
            </a:xfrm>
            <a:prstGeom prst="rect">
              <a:avLst/>
            </a:prstGeom>
            <a:noFill/>
            <a:ln w="9525">
              <a:noFill/>
              <a:miter lim="800000"/>
              <a:headEnd/>
              <a:tailEnd/>
            </a:ln>
          </p:spPr>
        </p:pic>
        <p:sp>
          <p:nvSpPr>
            <p:cNvPr id="7" name="Ovale 6"/>
            <p:cNvSpPr/>
            <p:nvPr userDrawn="1"/>
          </p:nvSpPr>
          <p:spPr>
            <a:xfrm>
              <a:off x="2110353" y="6685117"/>
              <a:ext cx="73025" cy="735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it-IT" sz="900" dirty="0">
                <a:solidFill>
                  <a:schemeClr val="bg1"/>
                </a:solidFill>
              </a:endParaRPr>
            </a:p>
          </p:txBody>
        </p:sp>
      </p:grpSp>
    </p:spTree>
    <p:extLst>
      <p:ext uri="{BB962C8B-B14F-4D97-AF65-F5344CB8AC3E}">
        <p14:creationId xmlns:p14="http://schemas.microsoft.com/office/powerpoint/2010/main" val="3855106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spTree>
    <p:extLst>
      <p:ext uri="{BB962C8B-B14F-4D97-AF65-F5344CB8AC3E}">
        <p14:creationId xmlns:p14="http://schemas.microsoft.com/office/powerpoint/2010/main" val="906131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spTree>
    <p:extLst>
      <p:ext uri="{BB962C8B-B14F-4D97-AF65-F5344CB8AC3E}">
        <p14:creationId xmlns:p14="http://schemas.microsoft.com/office/powerpoint/2010/main" val="1786342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65432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spTree>
    <p:extLst>
      <p:ext uri="{BB962C8B-B14F-4D97-AF65-F5344CB8AC3E}">
        <p14:creationId xmlns:p14="http://schemas.microsoft.com/office/powerpoint/2010/main" val="766611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0291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spTree>
    <p:extLst>
      <p:ext uri="{BB962C8B-B14F-4D97-AF65-F5344CB8AC3E}">
        <p14:creationId xmlns:p14="http://schemas.microsoft.com/office/powerpoint/2010/main" val="1021896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791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spTree>
    <p:extLst>
      <p:ext uri="{BB962C8B-B14F-4D97-AF65-F5344CB8AC3E}">
        <p14:creationId xmlns:p14="http://schemas.microsoft.com/office/powerpoint/2010/main" val="2954792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864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cstate="print"/>
          <a:srcRect l="51974" t="26460" r="9636" b="67870"/>
          <a:stretch>
            <a:fillRect/>
          </a:stretch>
        </p:blipFill>
        <p:spPr bwMode="auto">
          <a:xfrm>
            <a:off x="82799" y="6358895"/>
            <a:ext cx="4776868" cy="477686"/>
          </a:xfrm>
          <a:prstGeom prst="rect">
            <a:avLst/>
          </a:prstGeom>
          <a:noFill/>
          <a:ln w="9525">
            <a:noFill/>
            <a:miter lim="800000"/>
            <a:headEnd/>
            <a:tailEnd/>
          </a:ln>
        </p:spPr>
      </p:pic>
    </p:spTree>
    <p:extLst>
      <p:ext uri="{BB962C8B-B14F-4D97-AF65-F5344CB8AC3E}">
        <p14:creationId xmlns:p14="http://schemas.microsoft.com/office/powerpoint/2010/main" val="3233567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Text Placeholder 4"/>
          <p:cNvSpPr>
            <a:spLocks noGrp="1"/>
          </p:cNvSpPr>
          <p:nvPr>
            <p:ph type="body" sz="quarter" idx="11" hasCustomPrompt="1"/>
          </p:nvPr>
        </p:nvSpPr>
        <p:spPr>
          <a:xfrm>
            <a:off x="601786" y="203863"/>
            <a:ext cx="10574092" cy="169200"/>
          </a:xfrm>
        </p:spPr>
        <p:txBody>
          <a:bodyPr anchor="b"/>
          <a:lstStyle>
            <a:lvl1pPr>
              <a:spcAft>
                <a:spcPts val="0"/>
              </a:spcAft>
              <a:defRPr sz="1108"/>
            </a:lvl1pPr>
          </a:lstStyle>
          <a:p>
            <a:pPr lvl="0"/>
            <a:r>
              <a:rPr lang="en-US" dirty="0"/>
              <a:t>Super title here</a:t>
            </a:r>
          </a:p>
        </p:txBody>
      </p:sp>
    </p:spTree>
    <p:extLst>
      <p:ext uri="{BB962C8B-B14F-4D97-AF65-F5344CB8AC3E}">
        <p14:creationId xmlns:p14="http://schemas.microsoft.com/office/powerpoint/2010/main" val="18603472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3.xml"/><Relationship Id="rId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oleObject" Target="../embeddings/oleObject2.bin"/><Relationship Id="rId5" Type="http://schemas.openxmlformats.org/officeDocument/2006/relationships/tags" Target="../tags/tag5.xml"/><Relationship Id="rId4" Type="http://schemas.openxmlformats.org/officeDocument/2006/relationships/tags" Target="../tags/tag4.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3.xml"/><Relationship Id="rId1" Type="http://schemas.openxmlformats.org/officeDocument/2006/relationships/slideLayout" Target="../slideLayouts/slideLayout5.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tags" Target="../tags/tag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4.bin"/><Relationship Id="rId5" Type="http://schemas.openxmlformats.org/officeDocument/2006/relationships/tags" Target="../tags/tag9.xml"/><Relationship Id="rId4" Type="http://schemas.openxmlformats.org/officeDocument/2006/relationships/tags" Target="../tags/tag8.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7"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oleObject" Target="../embeddings/oleObject5.bin"/><Relationship Id="rId5" Type="http://schemas.openxmlformats.org/officeDocument/2006/relationships/tags" Target="../tags/tag11.xml"/><Relationship Id="rId4" Type="http://schemas.openxmlformats.org/officeDocument/2006/relationships/tags" Target="../tags/tag10.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7" Type="http://schemas.openxmlformats.org/officeDocument/2006/relationships/image" Target="../media/image1.emf"/><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oleObject" Target="../embeddings/oleObject6.bin"/><Relationship Id="rId5" Type="http://schemas.openxmlformats.org/officeDocument/2006/relationships/tags" Target="../tags/tag13.xml"/><Relationship Id="rId4" Type="http://schemas.openxmlformats.org/officeDocument/2006/relationships/tags" Target="../tags/tag12.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7" Type="http://schemas.openxmlformats.org/officeDocument/2006/relationships/image" Target="../media/image1.emf"/><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oleObject" Target="../embeddings/oleObject7.bin"/><Relationship Id="rId5" Type="http://schemas.openxmlformats.org/officeDocument/2006/relationships/tags" Target="../tags/tag15.xml"/><Relationship Id="rId4" Type="http://schemas.openxmlformats.org/officeDocument/2006/relationships/tags" Target="../tags/tag14.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heme" Target="../theme/theme8.xml"/><Relationship Id="rId7" Type="http://schemas.openxmlformats.org/officeDocument/2006/relationships/image" Target="../media/image1.em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oleObject" Target="../embeddings/oleObject8.bin"/><Relationship Id="rId5" Type="http://schemas.openxmlformats.org/officeDocument/2006/relationships/tags" Target="../tags/tag17.xml"/><Relationship Id="rId4" Type="http://schemas.openxmlformats.org/officeDocument/2006/relationships/tags" Target="../tags/tag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4"/>
            </p:custDataLst>
            <p:extLst>
              <p:ext uri="{D42A27DB-BD31-4B8C-83A1-F6EECF244321}">
                <p14:modId xmlns:p14="http://schemas.microsoft.com/office/powerpoint/2010/main" val="92639892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6" imgW="270" imgH="270" progId="TCLayout.ActiveDocument.1">
                  <p:embed/>
                </p:oleObj>
              </mc:Choice>
              <mc:Fallback>
                <p:oleObj name="Diapositiva think-cell" r:id="rId6" imgW="270" imgH="270" progId="TCLayout.ActiveDocument.1">
                  <p:embed/>
                  <p:pic>
                    <p:nvPicPr>
                      <p:cNvPr id="4" name="Oggetto 3" hidden="1"/>
                      <p:cNvPicPr/>
                      <p:nvPr/>
                    </p:nvPicPr>
                    <p:blipFill>
                      <a:blip r:embed="rId7"/>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6D4CF0-19C4-48F5-9EA3-DC2135FEB60F}"/>
              </a:ext>
            </a:extLst>
          </p:cNvPr>
          <p:cNvSpPr/>
          <p:nvPr userDrawn="1">
            <p:custDataLst>
              <p:tags r:id="rId5"/>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‹N›</a:t>
            </a:fld>
            <a:endParaRPr lang="en-US" sz="831" dirty="0">
              <a:solidFill>
                <a:schemeClr val="tx2"/>
              </a:solidFill>
              <a:latin typeface="+mn-lt"/>
              <a:ea typeface="Arial"/>
              <a:cs typeface="Arial" panose="020B0604020202020204" pitchFamily="34" charset="0"/>
            </a:endParaRPr>
          </a:p>
        </p:txBody>
      </p:sp>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schemeClr val="tx1"/>
              </a:solidFill>
              <a:latin typeface="Arial" charset="0"/>
            </a:endParaRPr>
          </a:p>
        </p:txBody>
      </p:sp>
    </p:spTree>
    <p:extLst>
      <p:ext uri="{BB962C8B-B14F-4D97-AF65-F5344CB8AC3E}">
        <p14:creationId xmlns:p14="http://schemas.microsoft.com/office/powerpoint/2010/main" val="3521449419"/>
      </p:ext>
    </p:extLst>
  </p:cSld>
  <p:clrMap bg1="lt1" tx1="dk1" bg2="lt2" tx2="dk2" accent1="accent1" accent2="accent2" accent3="accent3" accent4="accent4" accent5="accent5" accent6="accent6" hlink="hlink" folHlink="folHlink"/>
  <p:sldLayoutIdLst>
    <p:sldLayoutId id="2147483666" r:id="rId1"/>
    <p:sldLayoutId id="2147483688" r:id="rId2"/>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userDrawn="1">
          <p15:clr>
            <a:srgbClr val="F26B43"/>
          </p15:clr>
        </p15:guide>
        <p15:guide id="2" pos="379" userDrawn="1">
          <p15:clr>
            <a:srgbClr val="F26B43"/>
          </p15:clr>
        </p15:guide>
        <p15:guide id="3" pos="7301" userDrawn="1">
          <p15:clr>
            <a:srgbClr val="F26B43"/>
          </p15:clr>
        </p15:guide>
        <p15:guide id="4" orient="horz" pos="742" userDrawn="1">
          <p15:clr>
            <a:srgbClr val="F26B43"/>
          </p15:clr>
        </p15:guide>
        <p15:guide id="6" orient="horz" pos="279" userDrawn="1">
          <p15:clr>
            <a:srgbClr val="F26B43"/>
          </p15:clr>
        </p15:guide>
        <p15:guide id="7" orient="horz" pos="896" userDrawn="1">
          <p15:clr>
            <a:srgbClr val="F26B43"/>
          </p15:clr>
        </p15:guide>
        <p15:guide id="8" pos="3768" userDrawn="1">
          <p15:clr>
            <a:srgbClr val="F26B43"/>
          </p15:clr>
        </p15:guide>
        <p15:guide id="9" pos="3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4"/>
            </p:custDataLst>
            <p:extLst>
              <p:ext uri="{D42A27DB-BD31-4B8C-83A1-F6EECF244321}">
                <p14:modId xmlns:p14="http://schemas.microsoft.com/office/powerpoint/2010/main" val="27477373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6" imgW="270" imgH="270" progId="TCLayout.ActiveDocument.1">
                  <p:embed/>
                </p:oleObj>
              </mc:Choice>
              <mc:Fallback>
                <p:oleObj name="Diapositiva think-cell" r:id="rId6" imgW="270" imgH="270" progId="TCLayout.ActiveDocument.1">
                  <p:embed/>
                  <p:pic>
                    <p:nvPicPr>
                      <p:cNvPr id="4" name="Oggetto 3" hidden="1"/>
                      <p:cNvPicPr/>
                      <p:nvPr/>
                    </p:nvPicPr>
                    <p:blipFill>
                      <a:blip r:embed="rId7"/>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C6AE58B4-B9AE-487C-8AAD-422A02C7F318}"/>
              </a:ext>
            </a:extLst>
          </p:cNvPr>
          <p:cNvSpPr/>
          <p:nvPr userDrawn="1">
            <p:custDataLst>
              <p:tags r:id="rId5"/>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44546A"/>
                </a:solidFill>
                <a:cs typeface="Arial" panose="020B0604020202020204" pitchFamily="34" charset="0"/>
              </a:rPr>
              <a:pPr algn="r"/>
              <a:t>‹N›</a:t>
            </a:fld>
            <a:endParaRPr lang="en-US" sz="831" dirty="0">
              <a:solidFill>
                <a:srgbClr val="44546A"/>
              </a:solidFill>
              <a:cs typeface="Arial" panose="020B0604020202020204" pitchFamily="34" charset="0"/>
            </a:endParaRPr>
          </a:p>
        </p:txBody>
      </p:sp>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prstClr val="black"/>
              </a:solidFill>
            </a:endParaRPr>
          </a:p>
        </p:txBody>
      </p:sp>
      <p:grpSp>
        <p:nvGrpSpPr>
          <p:cNvPr id="9" name="Gruppo 8"/>
          <p:cNvGrpSpPr/>
          <p:nvPr userDrawn="1"/>
        </p:nvGrpSpPr>
        <p:grpSpPr>
          <a:xfrm>
            <a:off x="82799" y="6358895"/>
            <a:ext cx="2100579" cy="496158"/>
            <a:chOff x="82799" y="6358895"/>
            <a:chExt cx="2100579" cy="496158"/>
          </a:xfrm>
        </p:grpSpPr>
        <p:pic>
          <p:nvPicPr>
            <p:cNvPr id="12" name="Picture 3"/>
            <p:cNvPicPr>
              <a:picLocks noChangeAspect="1" noChangeArrowheads="1"/>
            </p:cNvPicPr>
            <p:nvPr userDrawn="1"/>
          </p:nvPicPr>
          <p:blipFill rotWithShape="1">
            <a:blip r:embed="rId8" cstate="print"/>
            <a:srcRect l="61358" t="26460" r="25728" b="67870"/>
            <a:stretch/>
          </p:blipFill>
          <p:spPr bwMode="auto">
            <a:xfrm>
              <a:off x="559032" y="6377367"/>
              <a:ext cx="1606884" cy="477686"/>
            </a:xfrm>
            <a:prstGeom prst="rect">
              <a:avLst/>
            </a:prstGeom>
            <a:noFill/>
            <a:ln w="9525">
              <a:noFill/>
              <a:miter lim="800000"/>
              <a:headEnd/>
              <a:tailEnd/>
            </a:ln>
          </p:spPr>
        </p:pic>
        <p:pic>
          <p:nvPicPr>
            <p:cNvPr id="13" name="Picture 3"/>
            <p:cNvPicPr>
              <a:picLocks noChangeAspect="1" noChangeArrowheads="1"/>
            </p:cNvPicPr>
            <p:nvPr userDrawn="1"/>
          </p:nvPicPr>
          <p:blipFill rotWithShape="1">
            <a:blip r:embed="rId8" cstate="print"/>
            <a:srcRect l="51974" t="26460" r="44514" b="67870"/>
            <a:stretch/>
          </p:blipFill>
          <p:spPr bwMode="auto">
            <a:xfrm>
              <a:off x="82799" y="6358895"/>
              <a:ext cx="436965" cy="477686"/>
            </a:xfrm>
            <a:prstGeom prst="rect">
              <a:avLst/>
            </a:prstGeom>
            <a:noFill/>
            <a:ln w="9525">
              <a:noFill/>
              <a:miter lim="800000"/>
              <a:headEnd/>
              <a:tailEnd/>
            </a:ln>
          </p:spPr>
        </p:pic>
        <p:sp>
          <p:nvSpPr>
            <p:cNvPr id="14" name="Ovale 13"/>
            <p:cNvSpPr/>
            <p:nvPr userDrawn="1"/>
          </p:nvSpPr>
          <p:spPr>
            <a:xfrm>
              <a:off x="2110353" y="6685117"/>
              <a:ext cx="73025" cy="735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it-IT" sz="900" dirty="0">
                <a:solidFill>
                  <a:schemeClr val="bg1"/>
                </a:solidFill>
              </a:endParaRPr>
            </a:p>
          </p:txBody>
        </p:sp>
      </p:grpSp>
    </p:spTree>
    <p:extLst>
      <p:ext uri="{BB962C8B-B14F-4D97-AF65-F5344CB8AC3E}">
        <p14:creationId xmlns:p14="http://schemas.microsoft.com/office/powerpoint/2010/main" val="3000591234"/>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5" orient="horz" pos="279">
          <p15:clr>
            <a:srgbClr val="F26B43"/>
          </p15:clr>
        </p15:guide>
        <p15:guide id="6" orient="horz" pos="896">
          <p15:clr>
            <a:srgbClr val="F26B43"/>
          </p15:clr>
        </p15:guide>
        <p15:guide id="7" pos="3768">
          <p15:clr>
            <a:srgbClr val="F26B43"/>
          </p15:clr>
        </p15:guide>
        <p15:guide id="8" pos="391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3"/>
            </p:custDataLst>
            <p:extLst>
              <p:ext uri="{D42A27DB-BD31-4B8C-83A1-F6EECF244321}">
                <p14:modId xmlns:p14="http://schemas.microsoft.com/office/powerpoint/2010/main" val="2370401822"/>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5" imgW="270" imgH="270" progId="TCLayout.ActiveDocument.1">
                  <p:embed/>
                </p:oleObj>
              </mc:Choice>
              <mc:Fallback>
                <p:oleObj name="Diapositiva think-cell" r:id="rId5" imgW="270" imgH="270" progId="TCLayout.ActiveDocument.1">
                  <p:embed/>
                  <p:pic>
                    <p:nvPicPr>
                      <p:cNvPr id="4" name="Oggetto 3" hidden="1"/>
                      <p:cNvPicPr/>
                      <p:nvPr/>
                    </p:nvPicPr>
                    <p:blipFill>
                      <a:blip r:embed="rId6"/>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21B2D18-7ADD-45B4-BE82-56B7479EE9BC}"/>
              </a:ext>
            </a:extLst>
          </p:cNvPr>
          <p:cNvSpPr/>
          <p:nvPr userDrawn="1">
            <p:custDataLst>
              <p:tags r:id="rId4"/>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44546A"/>
                </a:solidFill>
                <a:cs typeface="Arial" panose="020B0604020202020204" pitchFamily="34" charset="0"/>
              </a:rPr>
              <a:pPr algn="r"/>
              <a:t>‹N›</a:t>
            </a:fld>
            <a:endParaRPr lang="en-US" sz="831" dirty="0">
              <a:solidFill>
                <a:srgbClr val="44546A"/>
              </a:solidFill>
              <a:cs typeface="Arial" panose="020B0604020202020204" pitchFamily="34" charset="0"/>
            </a:endParaRPr>
          </a:p>
        </p:txBody>
      </p:sp>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prstClr val="black"/>
              </a:solidFill>
            </a:endParaRPr>
          </a:p>
        </p:txBody>
      </p:sp>
    </p:spTree>
    <p:extLst>
      <p:ext uri="{BB962C8B-B14F-4D97-AF65-F5344CB8AC3E}">
        <p14:creationId xmlns:p14="http://schemas.microsoft.com/office/powerpoint/2010/main" val="1353029509"/>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5" orient="horz" pos="279">
          <p15:clr>
            <a:srgbClr val="F26B43"/>
          </p15:clr>
        </p15:guide>
        <p15:guide id="6" orient="horz" pos="896">
          <p15:clr>
            <a:srgbClr val="F26B43"/>
          </p15:clr>
        </p15:guide>
        <p15:guide id="7" pos="3768">
          <p15:clr>
            <a:srgbClr val="F26B43"/>
          </p15:clr>
        </p15:guide>
        <p15:guide id="8" pos="391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4"/>
            </p:custDataLst>
            <p:extLst>
              <p:ext uri="{D42A27DB-BD31-4B8C-83A1-F6EECF244321}">
                <p14:modId xmlns:p14="http://schemas.microsoft.com/office/powerpoint/2010/main" val="533376248"/>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6" imgW="270" imgH="270" progId="TCLayout.ActiveDocument.1">
                  <p:embed/>
                </p:oleObj>
              </mc:Choice>
              <mc:Fallback>
                <p:oleObj name="Diapositiva think-cell" r:id="rId6" imgW="270" imgH="270" progId="TCLayout.ActiveDocument.1">
                  <p:embed/>
                  <p:pic>
                    <p:nvPicPr>
                      <p:cNvPr id="4" name="Oggetto 3" hidden="1"/>
                      <p:cNvPicPr/>
                      <p:nvPr/>
                    </p:nvPicPr>
                    <p:blipFill>
                      <a:blip r:embed="rId7"/>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9AEE8A36-2CB2-4FAC-B825-7FA6F91F776D}"/>
              </a:ext>
            </a:extLst>
          </p:cNvPr>
          <p:cNvSpPr/>
          <p:nvPr userDrawn="1">
            <p:custDataLst>
              <p:tags r:id="rId5"/>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44546A"/>
                </a:solidFill>
                <a:cs typeface="Arial" panose="020B0604020202020204" pitchFamily="34" charset="0"/>
              </a:rPr>
              <a:pPr algn="r"/>
              <a:t>‹N›</a:t>
            </a:fld>
            <a:endParaRPr lang="en-US" sz="831" dirty="0">
              <a:solidFill>
                <a:srgbClr val="44546A"/>
              </a:solidFill>
              <a:cs typeface="Arial" panose="020B0604020202020204" pitchFamily="34" charset="0"/>
            </a:endParaRPr>
          </a:p>
        </p:txBody>
      </p:sp>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prstClr val="black"/>
              </a:solidFill>
            </a:endParaRPr>
          </a:p>
        </p:txBody>
      </p:sp>
    </p:spTree>
    <p:extLst>
      <p:ext uri="{BB962C8B-B14F-4D97-AF65-F5344CB8AC3E}">
        <p14:creationId xmlns:p14="http://schemas.microsoft.com/office/powerpoint/2010/main" val="2188915314"/>
      </p:ext>
    </p:extLst>
  </p:cSld>
  <p:clrMap bg1="lt1" tx1="dk1" bg2="lt2" tx2="dk2" accent1="accent1" accent2="accent2" accent3="accent3" accent4="accent4" accent5="accent5" accent6="accent6" hlink="hlink" folHlink="folHlink"/>
  <p:sldLayoutIdLst>
    <p:sldLayoutId id="2147483676" r:id="rId1"/>
    <p:sldLayoutId id="2147483677" r:id="rId2"/>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5" orient="horz" pos="279">
          <p15:clr>
            <a:srgbClr val="F26B43"/>
          </p15:clr>
        </p15:guide>
        <p15:guide id="6" orient="horz" pos="896">
          <p15:clr>
            <a:srgbClr val="F26B43"/>
          </p15:clr>
        </p15:guide>
        <p15:guide id="7" pos="3768">
          <p15:clr>
            <a:srgbClr val="F26B43"/>
          </p15:clr>
        </p15:guide>
        <p15:guide id="8" pos="391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4"/>
            </p:custDataLst>
            <p:extLst>
              <p:ext uri="{D42A27DB-BD31-4B8C-83A1-F6EECF244321}">
                <p14:modId xmlns:p14="http://schemas.microsoft.com/office/powerpoint/2010/main" val="1266072450"/>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6" imgW="270" imgH="270" progId="TCLayout.ActiveDocument.1">
                  <p:embed/>
                </p:oleObj>
              </mc:Choice>
              <mc:Fallback>
                <p:oleObj name="Diapositiva think-cell" r:id="rId6" imgW="270" imgH="270" progId="TCLayout.ActiveDocument.1">
                  <p:embed/>
                  <p:pic>
                    <p:nvPicPr>
                      <p:cNvPr id="4" name="Oggetto 3" hidden="1"/>
                      <p:cNvPicPr/>
                      <p:nvPr/>
                    </p:nvPicPr>
                    <p:blipFill>
                      <a:blip r:embed="rId7"/>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E37CF47-33AC-4618-BF61-1C40B1498692}"/>
              </a:ext>
            </a:extLst>
          </p:cNvPr>
          <p:cNvSpPr/>
          <p:nvPr userDrawn="1">
            <p:custDataLst>
              <p:tags r:id="rId5"/>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44546A"/>
                </a:solidFill>
                <a:cs typeface="Arial" panose="020B0604020202020204" pitchFamily="34" charset="0"/>
              </a:rPr>
              <a:pPr algn="r"/>
              <a:t>‹N›</a:t>
            </a:fld>
            <a:endParaRPr lang="en-US" sz="831" dirty="0">
              <a:solidFill>
                <a:srgbClr val="44546A"/>
              </a:solidFill>
              <a:cs typeface="Arial" panose="020B0604020202020204" pitchFamily="34" charset="0"/>
            </a:endParaRPr>
          </a:p>
        </p:txBody>
      </p:sp>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prstClr val="black"/>
              </a:solidFill>
            </a:endParaRPr>
          </a:p>
        </p:txBody>
      </p:sp>
    </p:spTree>
    <p:extLst>
      <p:ext uri="{BB962C8B-B14F-4D97-AF65-F5344CB8AC3E}">
        <p14:creationId xmlns:p14="http://schemas.microsoft.com/office/powerpoint/2010/main" val="3457273153"/>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5" orient="horz" pos="279">
          <p15:clr>
            <a:srgbClr val="F26B43"/>
          </p15:clr>
        </p15:guide>
        <p15:guide id="6" orient="horz" pos="896">
          <p15:clr>
            <a:srgbClr val="F26B43"/>
          </p15:clr>
        </p15:guide>
        <p15:guide id="7" pos="3768">
          <p15:clr>
            <a:srgbClr val="F26B43"/>
          </p15:clr>
        </p15:guide>
        <p15:guide id="8" pos="391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4"/>
            </p:custDataLst>
            <p:extLst>
              <p:ext uri="{D42A27DB-BD31-4B8C-83A1-F6EECF244321}">
                <p14:modId xmlns:p14="http://schemas.microsoft.com/office/powerpoint/2010/main" val="404368388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6" imgW="270" imgH="270" progId="TCLayout.ActiveDocument.1">
                  <p:embed/>
                </p:oleObj>
              </mc:Choice>
              <mc:Fallback>
                <p:oleObj name="Diapositiva think-cell" r:id="rId6" imgW="270" imgH="270" progId="TCLayout.ActiveDocument.1">
                  <p:embed/>
                  <p:pic>
                    <p:nvPicPr>
                      <p:cNvPr id="4" name="Oggetto 3" hidden="1"/>
                      <p:cNvPicPr/>
                      <p:nvPr/>
                    </p:nvPicPr>
                    <p:blipFill>
                      <a:blip r:embed="rId7"/>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8F4AD25-96CE-4940-9088-B2C7AD0A1981}"/>
              </a:ext>
            </a:extLst>
          </p:cNvPr>
          <p:cNvSpPr/>
          <p:nvPr userDrawn="1">
            <p:custDataLst>
              <p:tags r:id="rId5"/>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44546A"/>
                </a:solidFill>
                <a:cs typeface="Arial" panose="020B0604020202020204" pitchFamily="34" charset="0"/>
              </a:rPr>
              <a:pPr algn="r"/>
              <a:t>‹N›</a:t>
            </a:fld>
            <a:endParaRPr lang="en-US" sz="831" dirty="0">
              <a:solidFill>
                <a:srgbClr val="44546A"/>
              </a:solidFill>
              <a:cs typeface="Arial" panose="020B0604020202020204" pitchFamily="34" charset="0"/>
            </a:endParaRPr>
          </a:p>
        </p:txBody>
      </p:sp>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prstClr val="black"/>
              </a:solidFill>
            </a:endParaRPr>
          </a:p>
        </p:txBody>
      </p:sp>
    </p:spTree>
    <p:extLst>
      <p:ext uri="{BB962C8B-B14F-4D97-AF65-F5344CB8AC3E}">
        <p14:creationId xmlns:p14="http://schemas.microsoft.com/office/powerpoint/2010/main" val="2946619377"/>
      </p:ext>
    </p:extLst>
  </p:cSld>
  <p:clrMap bg1="lt1" tx1="dk1" bg2="lt2" tx2="dk2" accent1="accent1" accent2="accent2" accent3="accent3" accent4="accent4" accent5="accent5" accent6="accent6" hlink="hlink" folHlink="folHlink"/>
  <p:sldLayoutIdLst>
    <p:sldLayoutId id="2147483682" r:id="rId1"/>
    <p:sldLayoutId id="2147483683" r:id="rId2"/>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5" orient="horz" pos="279">
          <p15:clr>
            <a:srgbClr val="F26B43"/>
          </p15:clr>
        </p15:guide>
        <p15:guide id="6" orient="horz" pos="896">
          <p15:clr>
            <a:srgbClr val="F26B43"/>
          </p15:clr>
        </p15:guide>
        <p15:guide id="7" pos="3768">
          <p15:clr>
            <a:srgbClr val="F26B43"/>
          </p15:clr>
        </p15:guide>
        <p15:guide id="8" pos="391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4"/>
            </p:custDataLst>
            <p:extLst>
              <p:ext uri="{D42A27DB-BD31-4B8C-83A1-F6EECF244321}">
                <p14:modId xmlns:p14="http://schemas.microsoft.com/office/powerpoint/2010/main" val="1576935322"/>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6" imgW="270" imgH="270" progId="TCLayout.ActiveDocument.1">
                  <p:embed/>
                </p:oleObj>
              </mc:Choice>
              <mc:Fallback>
                <p:oleObj name="Diapositiva think-cell" r:id="rId6" imgW="270" imgH="270" progId="TCLayout.ActiveDocument.1">
                  <p:embed/>
                  <p:pic>
                    <p:nvPicPr>
                      <p:cNvPr id="4" name="Oggetto 3" hidden="1"/>
                      <p:cNvPicPr/>
                      <p:nvPr/>
                    </p:nvPicPr>
                    <p:blipFill>
                      <a:blip r:embed="rId7"/>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5FAE80C-EE2B-4F24-A1EF-C890C1EB2481}"/>
              </a:ext>
            </a:extLst>
          </p:cNvPr>
          <p:cNvSpPr/>
          <p:nvPr userDrawn="1">
            <p:custDataLst>
              <p:tags r:id="rId5"/>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44546A"/>
                </a:solidFill>
                <a:cs typeface="Arial" panose="020B0604020202020204" pitchFamily="34" charset="0"/>
              </a:rPr>
              <a:pPr algn="r"/>
              <a:t>‹N›</a:t>
            </a:fld>
            <a:endParaRPr lang="en-US" sz="831" dirty="0">
              <a:solidFill>
                <a:srgbClr val="44546A"/>
              </a:solidFill>
              <a:cs typeface="Arial" panose="020B0604020202020204" pitchFamily="34" charset="0"/>
            </a:endParaRPr>
          </a:p>
        </p:txBody>
      </p:sp>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prstClr val="black"/>
              </a:solidFill>
            </a:endParaRPr>
          </a:p>
        </p:txBody>
      </p:sp>
    </p:spTree>
    <p:extLst>
      <p:ext uri="{BB962C8B-B14F-4D97-AF65-F5344CB8AC3E}">
        <p14:creationId xmlns:p14="http://schemas.microsoft.com/office/powerpoint/2010/main" val="3552863783"/>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5" orient="horz" pos="279">
          <p15:clr>
            <a:srgbClr val="F26B43"/>
          </p15:clr>
        </p15:guide>
        <p15:guide id="6" orient="horz" pos="896">
          <p15:clr>
            <a:srgbClr val="F26B43"/>
          </p15:clr>
        </p15:guide>
        <p15:guide id="7" pos="3768">
          <p15:clr>
            <a:srgbClr val="F26B43"/>
          </p15:clr>
        </p15:guide>
        <p15:guide id="8" pos="391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4" name="Oggetto 3" hidden="1"/>
          <p:cNvGraphicFramePr>
            <a:graphicFrameLocks noChangeAspect="1"/>
          </p:cNvGraphicFramePr>
          <p:nvPr userDrawn="1">
            <p:custDataLst>
              <p:tags r:id="rId4"/>
            </p:custDataLst>
            <p:extLst>
              <p:ext uri="{D42A27DB-BD31-4B8C-83A1-F6EECF244321}">
                <p14:modId xmlns:p14="http://schemas.microsoft.com/office/powerpoint/2010/main" val="3794171778"/>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Diapositiva think-cell" r:id="rId6" imgW="270" imgH="270" progId="TCLayout.ActiveDocument.1">
                  <p:embed/>
                </p:oleObj>
              </mc:Choice>
              <mc:Fallback>
                <p:oleObj name="Diapositiva think-cell" r:id="rId6" imgW="270" imgH="270" progId="TCLayout.ActiveDocument.1">
                  <p:embed/>
                  <p:pic>
                    <p:nvPicPr>
                      <p:cNvPr id="4" name="Oggetto 3" hidden="1"/>
                      <p:cNvPicPr/>
                      <p:nvPr/>
                    </p:nvPicPr>
                    <p:blipFill>
                      <a:blip r:embed="rId7"/>
                      <a:stretch>
                        <a:fillRect/>
                      </a:stretch>
                    </p:blipFill>
                    <p:spPr>
                      <a:xfrm>
                        <a:off x="1956" y="1590"/>
                        <a:ext cx="1953"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C979ECEF-DAD6-420C-B0BB-7A707155DD79}"/>
              </a:ext>
            </a:extLst>
          </p:cNvPr>
          <p:cNvSpPr/>
          <p:nvPr userDrawn="1">
            <p:custDataLst>
              <p:tags r:id="rId5"/>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it-IT" sz="3508" b="0" i="0" baseline="0" dirty="0">
              <a:solidFill>
                <a:schemeClr val="bg1"/>
              </a:solidFill>
              <a:latin typeface="KPMG Extralight" panose="020B0303030202040204" pitchFamily="34" charset="0"/>
              <a:ea typeface="+mj-ea"/>
              <a:cs typeface="+mj-cs"/>
              <a:sym typeface="KPMG Extralight" panose="020B0303030202040204" pitchFamily="34" charset="0"/>
            </a:endParaRPr>
          </a:p>
        </p:txBody>
      </p:sp>
      <p:sp>
        <p:nvSpPr>
          <p:cNvPr id="2" name="Title Placeholder 1"/>
          <p:cNvSpPr>
            <a:spLocks noGrp="1"/>
          </p:cNvSpPr>
          <p:nvPr>
            <p:ph type="title"/>
          </p:nvPr>
        </p:nvSpPr>
        <p:spPr>
          <a:xfrm>
            <a:off x="601786" y="451575"/>
            <a:ext cx="10976300" cy="723600"/>
          </a:xfrm>
          <a:prstGeom prst="rect">
            <a:avLst/>
          </a:prstGeom>
        </p:spPr>
        <p:txBody>
          <a:bodyPr vert="horz" lIns="0" tIns="0" rIns="0" bIns="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601788" y="1422400"/>
            <a:ext cx="10976297" cy="4604400"/>
          </a:xfrm>
          <a:prstGeom prst="rect">
            <a:avLst/>
          </a:prstGeom>
        </p:spPr>
        <p:txBody>
          <a:bodyPr vert="horz" lIns="0" tIns="0" rIns="0" bIns="0" rtlCol="0" anchor="t" anchorCtr="0">
            <a:no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9" name="Shape 8"/>
          <p:cNvSpPr txBox="1">
            <a:spLocks/>
          </p:cNvSpPr>
          <p:nvPr userDrawn="1"/>
        </p:nvSpPr>
        <p:spPr>
          <a:xfrm>
            <a:off x="11507721" y="6585163"/>
            <a:ext cx="480061"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44546A"/>
                </a:solidFill>
                <a:cs typeface="Arial" panose="020B0604020202020204" pitchFamily="34" charset="0"/>
              </a:rPr>
              <a:pPr algn="r"/>
              <a:t>‹N›</a:t>
            </a:fld>
            <a:endParaRPr lang="en-US" sz="831" dirty="0">
              <a:solidFill>
                <a:srgbClr val="44546A"/>
              </a:solidFill>
              <a:cs typeface="Arial" panose="020B0604020202020204" pitchFamily="34" charset="0"/>
            </a:endParaRPr>
          </a:p>
        </p:txBody>
      </p:sp>
      <p:pic>
        <p:nvPicPr>
          <p:cNvPr id="8" name="Picture 3"/>
          <p:cNvPicPr>
            <a:picLocks noChangeAspect="1" noChangeArrowheads="1"/>
          </p:cNvPicPr>
          <p:nvPr userDrawn="1"/>
        </p:nvPicPr>
        <p:blipFill>
          <a:blip r:embed="rId8" cstate="print"/>
          <a:srcRect l="51974" t="26460" r="9636" b="67870"/>
          <a:stretch>
            <a:fillRect/>
          </a:stretch>
        </p:blipFill>
        <p:spPr bwMode="auto">
          <a:xfrm>
            <a:off x="82799" y="6358895"/>
            <a:ext cx="4776868" cy="477686"/>
          </a:xfrm>
          <a:prstGeom prst="rect">
            <a:avLst/>
          </a:prstGeom>
          <a:noFill/>
          <a:ln w="9525">
            <a:noFill/>
            <a:miter lim="800000"/>
            <a:headEnd/>
            <a:tailEnd/>
          </a:ln>
        </p:spPr>
      </p:pic>
      <p:cxnSp>
        <p:nvCxnSpPr>
          <p:cNvPr id="10" name="Connettore 1 9"/>
          <p:cNvCxnSpPr/>
          <p:nvPr userDrawn="1"/>
        </p:nvCxnSpPr>
        <p:spPr>
          <a:xfrm>
            <a:off x="159494" y="1010052"/>
            <a:ext cx="11808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Line 47"/>
          <p:cNvSpPr>
            <a:spLocks noChangeShapeType="1"/>
          </p:cNvSpPr>
          <p:nvPr userDrawn="1"/>
        </p:nvSpPr>
        <p:spPr bwMode="auto">
          <a:xfrm>
            <a:off x="159494" y="6324411"/>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solidFill>
                <a:prstClr val="black"/>
              </a:solidFill>
            </a:endParaRPr>
          </a:p>
        </p:txBody>
      </p:sp>
    </p:spTree>
    <p:extLst>
      <p:ext uri="{BB962C8B-B14F-4D97-AF65-F5344CB8AC3E}">
        <p14:creationId xmlns:p14="http://schemas.microsoft.com/office/powerpoint/2010/main" val="1829580888"/>
      </p:ext>
    </p:extLst>
  </p:cSld>
  <p:clrMap bg1="lt1" tx1="dk1" bg2="lt2" tx2="dk2" accent1="accent1" accent2="accent2" accent3="accent3" accent4="accent4" accent5="accent5" accent6="accent6" hlink="hlink" folHlink="folHlink"/>
  <p:sldLayoutIdLst>
    <p:sldLayoutId id="2147483691" r:id="rId1"/>
    <p:sldLayoutId id="2147483692" r:id="rId2"/>
  </p:sldLayoutIdLst>
  <p:txStyles>
    <p:titleStyle>
      <a:lvl1pPr algn="l" defTabSz="844083" rtl="0" eaLnBrk="1" latinLnBrk="0" hangingPunct="1">
        <a:lnSpc>
          <a:spcPct val="70000"/>
        </a:lnSpc>
        <a:spcBef>
          <a:spcPct val="0"/>
        </a:spcBef>
        <a:buNone/>
        <a:defRPr sz="3508" kern="1200">
          <a:solidFill>
            <a:schemeClr val="tx2"/>
          </a:solidFill>
          <a:latin typeface="+mj-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5" orient="horz" pos="279">
          <p15:clr>
            <a:srgbClr val="F26B43"/>
          </p15:clr>
        </p15:guide>
        <p15:guide id="6" orient="horz" pos="896">
          <p15:clr>
            <a:srgbClr val="F26B43"/>
          </p15:clr>
        </p15:guide>
        <p15:guide id="7" pos="3768">
          <p15:clr>
            <a:srgbClr val="F26B43"/>
          </p15:clr>
        </p15:guide>
        <p15:guide id="8" pos="39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5.xml"/><Relationship Id="rId1" Type="http://schemas.openxmlformats.org/officeDocument/2006/relationships/tags" Target="../tags/tag18.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4.emf"/><Relationship Id="rId4" Type="http://schemas.openxmlformats.org/officeDocument/2006/relationships/oleObject" Target="../embeddings/oleObject11.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chart" Target="../charts/chart2.xml"/><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chart" Target="../charts/chart3.xml"/><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343056" y="-74497"/>
            <a:ext cx="11505887" cy="885825"/>
          </a:xfrm>
          <a:prstGeom prst="rect">
            <a:avLst/>
          </a:prstGeom>
          <a:noFill/>
        </p:spPr>
        <p:txBody>
          <a:bodyPr wrap="square" lIns="54610" tIns="54610" rIns="54610" bIns="54610" rtlCol="0" anchor="ctr">
            <a:noAutofit/>
          </a:bodyPr>
          <a:lstStyle/>
          <a:p>
            <a:pPr>
              <a:spcAft>
                <a:spcPts val="600"/>
              </a:spcAft>
              <a:defRPr/>
            </a:pPr>
            <a:endParaRPr lang="it-IT" sz="20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Immagine 2">
            <a:extLst>
              <a:ext uri="{FF2B5EF4-FFF2-40B4-BE49-F238E27FC236}">
                <a16:creationId xmlns:a16="http://schemas.microsoft.com/office/drawing/2014/main" id="{E7144FD0-8EBE-A1D9-3734-1212525DD8EC}"/>
              </a:ext>
            </a:extLst>
          </p:cNvPr>
          <p:cNvPicPr>
            <a:picLocks noChangeAspect="1"/>
          </p:cNvPicPr>
          <p:nvPr/>
        </p:nvPicPr>
        <p:blipFill rotWithShape="1">
          <a:blip r:embed="rId5"/>
          <a:srcRect b="28259"/>
          <a:stretch/>
        </p:blipFill>
        <p:spPr>
          <a:xfrm>
            <a:off x="4647283" y="314117"/>
            <a:ext cx="2795837" cy="838408"/>
          </a:xfrm>
          <a:prstGeom prst="rect">
            <a:avLst/>
          </a:prstGeom>
        </p:spPr>
      </p:pic>
      <p:sp>
        <p:nvSpPr>
          <p:cNvPr id="4" name="CasellaDiTesto 3">
            <a:extLst>
              <a:ext uri="{FF2B5EF4-FFF2-40B4-BE49-F238E27FC236}">
                <a16:creationId xmlns:a16="http://schemas.microsoft.com/office/drawing/2014/main" id="{2D7BE57F-304A-A591-9AFD-213663A96049}"/>
              </a:ext>
            </a:extLst>
          </p:cNvPr>
          <p:cNvSpPr txBox="1"/>
          <p:nvPr/>
        </p:nvSpPr>
        <p:spPr>
          <a:xfrm>
            <a:off x="2707585" y="1111368"/>
            <a:ext cx="6794090" cy="646331"/>
          </a:xfrm>
          <a:prstGeom prst="rect">
            <a:avLst/>
          </a:prstGeom>
          <a:noFill/>
        </p:spPr>
        <p:txBody>
          <a:bodyPr wrap="square">
            <a:spAutoFit/>
          </a:bodyPr>
          <a:lstStyle/>
          <a:p>
            <a:pPr algn="ctr" hangingPunct="0">
              <a:tabLst>
                <a:tab pos="2790825" algn="l"/>
              </a:tabLst>
            </a:pPr>
            <a:r>
              <a:rPr lang="it-IT" sz="3600" kern="0" dirty="0">
                <a:solidFill>
                  <a:srgbClr val="000000"/>
                </a:solidFill>
                <a:effectLst/>
                <a:latin typeface="Kunstler Script" panose="030304020206070D0D06" pitchFamily="66" charset="0"/>
                <a:ea typeface="Times New Roman" panose="02020603050405020304" pitchFamily="18" charset="0"/>
              </a:rPr>
              <a:t>Ministero dell’</a:t>
            </a:r>
            <a:r>
              <a:rPr lang="it-IT" sz="3600" kern="0" dirty="0">
                <a:solidFill>
                  <a:srgbClr val="000000"/>
                </a:solidFill>
                <a:latin typeface="Kunstler Script" panose="030304020206070D0D06" pitchFamily="66" charset="0"/>
                <a:ea typeface="Times New Roman" panose="02020603050405020304" pitchFamily="18" charset="0"/>
              </a:rPr>
              <a:t> is</a:t>
            </a:r>
            <a:r>
              <a:rPr lang="it-IT" sz="3600" kern="0" dirty="0">
                <a:solidFill>
                  <a:srgbClr val="000000"/>
                </a:solidFill>
                <a:effectLst/>
                <a:latin typeface="Kunstler Script" panose="030304020206070D0D06" pitchFamily="66" charset="0"/>
                <a:ea typeface="Times New Roman" panose="02020603050405020304" pitchFamily="18" charset="0"/>
              </a:rPr>
              <a:t>truzione e del merito</a:t>
            </a:r>
            <a:endParaRPr lang="it-IT" sz="1400" kern="0" dirty="0">
              <a:effectLst/>
              <a:latin typeface="Times New Roman" panose="02020603050405020304" pitchFamily="18" charset="0"/>
              <a:ea typeface="Times New Roman" panose="02020603050405020304" pitchFamily="18" charset="0"/>
            </a:endParaRPr>
          </a:p>
        </p:txBody>
      </p:sp>
      <p:sp>
        <p:nvSpPr>
          <p:cNvPr id="8" name="Titolo 7">
            <a:extLst>
              <a:ext uri="{FF2B5EF4-FFF2-40B4-BE49-F238E27FC236}">
                <a16:creationId xmlns:a16="http://schemas.microsoft.com/office/drawing/2014/main" id="{1FFAD3D0-D3F7-6B20-FE6E-61FCEFDF6715}"/>
              </a:ext>
            </a:extLst>
          </p:cNvPr>
          <p:cNvSpPr>
            <a:spLocks noGrp="1"/>
          </p:cNvSpPr>
          <p:nvPr>
            <p:ph type="title"/>
          </p:nvPr>
        </p:nvSpPr>
        <p:spPr>
          <a:xfrm>
            <a:off x="1954970" y="6496200"/>
            <a:ext cx="9893973" cy="723600"/>
          </a:xfrm>
        </p:spPr>
        <p:txBody>
          <a:bodyPr/>
          <a:lstStyle/>
          <a:p>
            <a:pPr algn="r"/>
            <a:r>
              <a:rPr lang="it-IT" sz="1800" dirty="0"/>
              <a:t>Luglio 2023</a:t>
            </a:r>
          </a:p>
        </p:txBody>
      </p:sp>
      <p:sp>
        <p:nvSpPr>
          <p:cNvPr id="9" name="Segnaposto testo 8">
            <a:extLst>
              <a:ext uri="{FF2B5EF4-FFF2-40B4-BE49-F238E27FC236}">
                <a16:creationId xmlns:a16="http://schemas.microsoft.com/office/drawing/2014/main" id="{A652C6E6-8CC1-3CDB-DCD4-48B38EB3EF7B}"/>
              </a:ext>
            </a:extLst>
          </p:cNvPr>
          <p:cNvSpPr>
            <a:spLocks noGrp="1"/>
          </p:cNvSpPr>
          <p:nvPr>
            <p:ph type="body" sz="quarter" idx="11"/>
          </p:nvPr>
        </p:nvSpPr>
        <p:spPr/>
        <p:txBody>
          <a:bodyPr/>
          <a:lstStyle/>
          <a:p>
            <a:endParaRPr lang="it-IT" dirty="0"/>
          </a:p>
        </p:txBody>
      </p:sp>
      <p:sp>
        <p:nvSpPr>
          <p:cNvPr id="11" name="CasellaDiTesto 10">
            <a:extLst>
              <a:ext uri="{FF2B5EF4-FFF2-40B4-BE49-F238E27FC236}">
                <a16:creationId xmlns:a16="http://schemas.microsoft.com/office/drawing/2014/main" id="{3433FB12-384B-7E1F-A359-3A577524371E}"/>
              </a:ext>
            </a:extLst>
          </p:cNvPr>
          <p:cNvSpPr txBox="1"/>
          <p:nvPr/>
        </p:nvSpPr>
        <p:spPr>
          <a:xfrm>
            <a:off x="1491175" y="2951733"/>
            <a:ext cx="9684703" cy="807913"/>
          </a:xfrm>
          <a:prstGeom prst="rect">
            <a:avLst/>
          </a:prstGeom>
          <a:noFill/>
        </p:spPr>
        <p:txBody>
          <a:bodyPr wrap="square">
            <a:spAutoFit/>
          </a:bodyPr>
          <a:lstStyle/>
          <a:p>
            <a:pPr algn="r" defTabSz="963613" eaLnBrk="0" hangingPunct="0">
              <a:spcBef>
                <a:spcPct val="25000"/>
              </a:spcBef>
              <a:defRPr/>
            </a:pPr>
            <a:r>
              <a:rPr lang="it-IT" sz="2400" b="1" dirty="0"/>
              <a:t>Armonizzazione della retribuzione dei dirigenti scolastici</a:t>
            </a:r>
          </a:p>
          <a:p>
            <a:pPr algn="r" defTabSz="963613" eaLnBrk="0" hangingPunct="0">
              <a:spcBef>
                <a:spcPct val="25000"/>
              </a:spcBef>
              <a:defRPr/>
            </a:pPr>
            <a:r>
              <a:rPr lang="it-IT" b="1" dirty="0"/>
              <a:t>Assicurare la stabilità e livelli di stipendio più alti</a:t>
            </a:r>
            <a:endParaRPr lang="it-IT" dirty="0"/>
          </a:p>
        </p:txBody>
      </p:sp>
      <p:sp>
        <p:nvSpPr>
          <p:cNvPr id="12" name="Line 47">
            <a:extLst>
              <a:ext uri="{FF2B5EF4-FFF2-40B4-BE49-F238E27FC236}">
                <a16:creationId xmlns:a16="http://schemas.microsoft.com/office/drawing/2014/main" id="{F1F0C0C1-7410-C2E8-6B40-5E440E890205}"/>
              </a:ext>
            </a:extLst>
          </p:cNvPr>
          <p:cNvSpPr>
            <a:spLocks noChangeShapeType="1"/>
          </p:cNvSpPr>
          <p:nvPr/>
        </p:nvSpPr>
        <p:spPr bwMode="auto">
          <a:xfrm>
            <a:off x="200630" y="1767255"/>
            <a:ext cx="11808000" cy="0"/>
          </a:xfrm>
          <a:prstGeom prst="line">
            <a:avLst/>
          </a:prstGeom>
          <a:noFill/>
          <a:ln w="19050">
            <a:solidFill>
              <a:schemeClr val="tx2"/>
            </a:solid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it-IT" sz="1292" dirty="0">
              <a:latin typeface="Arial" charset="0"/>
            </a:endParaRPr>
          </a:p>
        </p:txBody>
      </p:sp>
    </p:spTree>
    <p:extLst>
      <p:ext uri="{BB962C8B-B14F-4D97-AF65-F5344CB8AC3E}">
        <p14:creationId xmlns:p14="http://schemas.microsoft.com/office/powerpoint/2010/main" val="4178116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343056" y="-74497"/>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solidFill>
                  <a:srgbClr val="002060"/>
                </a:solidFill>
              </a:rPr>
              <a:t>LA RETRIBUZIONE DEI DIRIGENTI SCOLASTICI 1/3</a:t>
            </a:r>
            <a:endParaRPr lang="it-IT" sz="2000" dirty="0">
              <a:solidFill>
                <a:srgbClr val="002060"/>
              </a:solidFill>
            </a:endParaRPr>
          </a:p>
        </p:txBody>
      </p:sp>
      <p:sp>
        <p:nvSpPr>
          <p:cNvPr id="6" name="Rettangolo 5">
            <a:extLst>
              <a:ext uri="{FF2B5EF4-FFF2-40B4-BE49-F238E27FC236}">
                <a16:creationId xmlns:a16="http://schemas.microsoft.com/office/drawing/2014/main" id="{1F06375F-2AEC-4DF5-B5C7-CCDB30014F47}"/>
              </a:ext>
            </a:extLst>
          </p:cNvPr>
          <p:cNvSpPr/>
          <p:nvPr/>
        </p:nvSpPr>
        <p:spPr>
          <a:xfrm>
            <a:off x="204105" y="560440"/>
            <a:ext cx="11436208" cy="1219629"/>
          </a:xfrm>
          <a:prstGeom prst="rect">
            <a:avLst/>
          </a:prstGeom>
          <a:pattFill prst="pct5">
            <a:fgClr>
              <a:schemeClr val="accent1"/>
            </a:fgClr>
            <a:bgClr>
              <a:schemeClr val="bg1"/>
            </a:bgClr>
          </a:pattFill>
        </p:spPr>
        <p:txBody>
          <a:bodyPr wrap="square">
            <a:spAutoFit/>
          </a:bodyPr>
          <a:lstStyle/>
          <a:p>
            <a:pPr marL="285750" indent="-285750" algn="just">
              <a:lnSpc>
                <a:spcPct val="120000"/>
              </a:lnSpc>
              <a:spcAft>
                <a:spcPts val="600"/>
              </a:spcAft>
              <a:buFont typeface="Wingdings" panose="05000000000000000000" pitchFamily="2" charset="2"/>
              <a:buChar char="v"/>
            </a:pPr>
            <a:r>
              <a:rPr lang="it-IT" dirty="0">
                <a:solidFill>
                  <a:srgbClr val="002060"/>
                </a:solidFill>
              </a:rPr>
              <a:t>La retribuzione dei dirigenti è strutturata in 4 voci stipendiali:</a:t>
            </a:r>
            <a:r>
              <a:rPr lang="it-IT" sz="2000" b="1" dirty="0">
                <a:solidFill>
                  <a:srgbClr val="002060"/>
                </a:solidFill>
              </a:rPr>
              <a:t> </a:t>
            </a:r>
          </a:p>
          <a:p>
            <a:pPr algn="ctr">
              <a:lnSpc>
                <a:spcPct val="120000"/>
              </a:lnSpc>
              <a:spcAft>
                <a:spcPts val="600"/>
              </a:spcAft>
            </a:pPr>
            <a:r>
              <a:rPr lang="it-IT" sz="2000" b="1" dirty="0">
                <a:solidFill>
                  <a:srgbClr val="002060"/>
                </a:solidFill>
              </a:rPr>
              <a:t>Stipendio tabellare + posizione parte fissa + posizione parte variabile + risultato</a:t>
            </a:r>
          </a:p>
          <a:p>
            <a:pPr>
              <a:lnSpc>
                <a:spcPct val="120000"/>
              </a:lnSpc>
              <a:spcAft>
                <a:spcPts val="600"/>
              </a:spcAft>
            </a:pPr>
            <a:r>
              <a:rPr lang="it-IT" sz="1400" dirty="0">
                <a:solidFill>
                  <a:srgbClr val="002060"/>
                </a:solidFill>
              </a:rPr>
              <a:t>Di queste componenti solo la prima è posta direttamente a carico delle risorse erariali, le altre gravano sul FUN (</a:t>
            </a:r>
            <a:r>
              <a:rPr lang="it-IT" sz="1400" b="0" kern="1200" dirty="0">
                <a:solidFill>
                  <a:schemeClr val="tx1"/>
                </a:solidFill>
                <a:latin typeface="+mn-lt"/>
                <a:ea typeface="+mn-ea"/>
                <a:cs typeface="+mn-cs"/>
              </a:rPr>
              <a:t>Fondo Unico Nazionale)</a:t>
            </a:r>
            <a:endParaRPr lang="it-IT" sz="14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aphicFrame>
        <p:nvGraphicFramePr>
          <p:cNvPr id="2" name="Tabella 2">
            <a:extLst>
              <a:ext uri="{FF2B5EF4-FFF2-40B4-BE49-F238E27FC236}">
                <a16:creationId xmlns:a16="http://schemas.microsoft.com/office/drawing/2014/main" id="{E7AD7D40-0334-BCC8-E9F6-6AECA52F2887}"/>
              </a:ext>
            </a:extLst>
          </p:cNvPr>
          <p:cNvGraphicFramePr>
            <a:graphicFrameLocks noGrp="1"/>
          </p:cNvGraphicFramePr>
          <p:nvPr/>
        </p:nvGraphicFramePr>
        <p:xfrm>
          <a:off x="1300972" y="3092879"/>
          <a:ext cx="9242474" cy="2101267"/>
        </p:xfrm>
        <a:graphic>
          <a:graphicData uri="http://schemas.openxmlformats.org/drawingml/2006/table">
            <a:tbl>
              <a:tblPr firstRow="1" bandRow="1">
                <a:tableStyleId>{5C22544A-7EE6-4342-B048-85BDC9FD1C3A}</a:tableStyleId>
              </a:tblPr>
              <a:tblGrid>
                <a:gridCol w="2405575">
                  <a:extLst>
                    <a:ext uri="{9D8B030D-6E8A-4147-A177-3AD203B41FA5}">
                      <a16:colId xmlns:a16="http://schemas.microsoft.com/office/drawing/2014/main" val="1327855298"/>
                    </a:ext>
                  </a:extLst>
                </a:gridCol>
                <a:gridCol w="3080825">
                  <a:extLst>
                    <a:ext uri="{9D8B030D-6E8A-4147-A177-3AD203B41FA5}">
                      <a16:colId xmlns:a16="http://schemas.microsoft.com/office/drawing/2014/main" val="662886755"/>
                    </a:ext>
                  </a:extLst>
                </a:gridCol>
                <a:gridCol w="3756074">
                  <a:extLst>
                    <a:ext uri="{9D8B030D-6E8A-4147-A177-3AD203B41FA5}">
                      <a16:colId xmlns:a16="http://schemas.microsoft.com/office/drawing/2014/main" val="407609304"/>
                    </a:ext>
                  </a:extLst>
                </a:gridCol>
              </a:tblGrid>
              <a:tr h="280220">
                <a:tc>
                  <a:txBody>
                    <a:bodyPr/>
                    <a:lstStyle/>
                    <a:p>
                      <a:pPr algn="ctr"/>
                      <a:endParaRPr lang="it-IT" dirty="0"/>
                    </a:p>
                  </a:txBody>
                  <a:tcPr/>
                </a:tc>
                <a:tc>
                  <a:txBody>
                    <a:bodyPr/>
                    <a:lstStyle/>
                    <a:p>
                      <a:pPr algn="ctr"/>
                      <a:r>
                        <a:rPr lang="it-IT" dirty="0"/>
                        <a:t>Componente fissa </a:t>
                      </a:r>
                    </a:p>
                  </a:txBody>
                  <a:tcPr>
                    <a:lnB w="12700" cap="flat" cmpd="sng" algn="ctr">
                      <a:noFill/>
                      <a:prstDash val="solid"/>
                      <a:round/>
                      <a:headEnd type="none" w="med" len="med"/>
                      <a:tailEnd type="none" w="med" len="med"/>
                    </a:lnB>
                  </a:tcPr>
                </a:tc>
                <a:tc>
                  <a:txBody>
                    <a:bodyPr/>
                    <a:lstStyle/>
                    <a:p>
                      <a:pPr algn="ctr"/>
                      <a:r>
                        <a:rPr lang="it-IT" dirty="0"/>
                        <a:t>Componente variabile</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3590744690"/>
                  </a:ext>
                </a:extLst>
              </a:tr>
              <a:tr h="280220">
                <a:tc>
                  <a:txBody>
                    <a:bodyPr/>
                    <a:lstStyle/>
                    <a:p>
                      <a:pPr algn="ctr"/>
                      <a:r>
                        <a:rPr lang="it-IT" sz="1662" b="0" kern="1200" dirty="0">
                          <a:solidFill>
                            <a:schemeClr val="tx1"/>
                          </a:solidFill>
                          <a:latin typeface="+mn-lt"/>
                          <a:ea typeface="+mn-ea"/>
                          <a:cs typeface="+mn-cs"/>
                        </a:rPr>
                        <a:t>Direttamente a carico dell’erario</a:t>
                      </a:r>
                    </a:p>
                  </a:txBody>
                  <a:tcPr anchor="ctr">
                    <a:lnR w="12700" cap="flat" cmpd="sng" algn="ctr">
                      <a:noFill/>
                      <a:prstDash val="solid"/>
                      <a:round/>
                      <a:headEnd type="none" w="med" len="med"/>
                      <a:tailEnd type="none" w="med" len="med"/>
                    </a:lnR>
                  </a:tcPr>
                </a:tc>
                <a:tc>
                  <a:txBody>
                    <a:bodyPr/>
                    <a:lstStyle/>
                    <a:p>
                      <a:pPr marL="285750" marR="0" lvl="0" indent="-285750" algn="l" defTabSz="8440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b="1" dirty="0">
                          <a:solidFill>
                            <a:srgbClr val="002060"/>
                          </a:solidFill>
                        </a:rPr>
                        <a:t>Stipendio tabellare </a:t>
                      </a:r>
                      <a:endParaRPr lang="it-IT" dirty="0"/>
                    </a:p>
                    <a:p>
                      <a:pPr algn="l"/>
                      <a:endParaRPr lang="it-IT"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it-IT"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02247371"/>
                  </a:ext>
                </a:extLst>
              </a:tr>
              <a:tr h="560439">
                <a:tc rowSpan="2">
                  <a:txBody>
                    <a:bodyPr/>
                    <a:lstStyle/>
                    <a:p>
                      <a:pPr algn="ctr"/>
                      <a:r>
                        <a:rPr lang="it-IT" sz="1662" b="0" kern="1200" dirty="0">
                          <a:solidFill>
                            <a:schemeClr val="tx1"/>
                          </a:solidFill>
                          <a:latin typeface="+mn-lt"/>
                          <a:ea typeface="+mn-ea"/>
                          <a:cs typeface="+mn-cs"/>
                        </a:rPr>
                        <a:t>Attraverso il FUN </a:t>
                      </a:r>
                    </a:p>
                    <a:p>
                      <a:pPr algn="ctr"/>
                      <a:r>
                        <a:rPr lang="it-IT" sz="1662" b="0" kern="1200" dirty="0">
                          <a:solidFill>
                            <a:schemeClr val="tx1"/>
                          </a:solidFill>
                          <a:latin typeface="+mn-lt"/>
                          <a:ea typeface="+mn-ea"/>
                          <a:cs typeface="+mn-cs"/>
                        </a:rPr>
                        <a:t>(Fondo Unico Nazionale)</a:t>
                      </a:r>
                    </a:p>
                  </a:txBody>
                  <a:tcPr anchor="ctr">
                    <a:lnR w="12700" cap="flat" cmpd="sng" algn="ctr">
                      <a:noFill/>
                      <a:prstDash val="solid"/>
                      <a:round/>
                      <a:headEnd type="none" w="med" len="med"/>
                      <a:tailEnd type="none" w="med" len="med"/>
                    </a:lnR>
                    <a:pattFill prst="smGrid">
                      <a:fgClr>
                        <a:schemeClr val="accent6">
                          <a:lumMod val="20000"/>
                          <a:lumOff val="80000"/>
                        </a:schemeClr>
                      </a:fgClr>
                      <a:bgClr>
                        <a:srgbClr val="DBEFFF"/>
                      </a:bgClr>
                    </a:pattFill>
                  </a:tcPr>
                </a:tc>
                <a:tc>
                  <a:txBody>
                    <a:bodyPr/>
                    <a:lstStyle/>
                    <a:p>
                      <a:pPr marL="285750" indent="-285750" algn="l">
                        <a:buFont typeface="Arial" panose="020B0604020202020204" pitchFamily="34" charset="0"/>
                        <a:buChar char="•"/>
                      </a:pPr>
                      <a:r>
                        <a:rPr lang="it-IT" b="1" dirty="0">
                          <a:solidFill>
                            <a:srgbClr val="002060"/>
                          </a:solidFill>
                        </a:rPr>
                        <a:t>Retribuzione di posizione  parte fissa </a:t>
                      </a:r>
                      <a:endParaRPr lang="it-IT"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pattFill prst="smGrid">
                      <a:fgClr>
                        <a:schemeClr val="accent6">
                          <a:lumMod val="20000"/>
                          <a:lumOff val="80000"/>
                        </a:schemeClr>
                      </a:fgClr>
                      <a:bgClr>
                        <a:srgbClr val="DBEFFF"/>
                      </a:bgClr>
                    </a:pattFill>
                  </a:tcPr>
                </a:tc>
                <a:tc>
                  <a:txBody>
                    <a:bodyPr/>
                    <a:lstStyle/>
                    <a:p>
                      <a:pPr marL="285750" indent="-285750" algn="l">
                        <a:buFont typeface="Arial" panose="020B0604020202020204" pitchFamily="34" charset="0"/>
                        <a:buChar char="•"/>
                      </a:pPr>
                      <a:r>
                        <a:rPr lang="it-IT" b="1" dirty="0">
                          <a:solidFill>
                            <a:srgbClr val="002060"/>
                          </a:solidFill>
                        </a:rPr>
                        <a:t>Retribuzione di posizione parte variabile</a:t>
                      </a:r>
                      <a:endParaRPr lang="it-IT"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pattFill prst="smGrid">
                      <a:fgClr>
                        <a:schemeClr val="accent6">
                          <a:lumMod val="20000"/>
                          <a:lumOff val="80000"/>
                        </a:schemeClr>
                      </a:fgClr>
                      <a:bgClr>
                        <a:srgbClr val="DBEFFF"/>
                      </a:bgClr>
                    </a:pattFill>
                  </a:tcPr>
                </a:tc>
                <a:extLst>
                  <a:ext uri="{0D108BD9-81ED-4DB2-BD59-A6C34878D82A}">
                    <a16:rowId xmlns:a16="http://schemas.microsoft.com/office/drawing/2014/main" val="2051908336"/>
                  </a:ext>
                </a:extLst>
              </a:tr>
              <a:tr h="560439">
                <a:tc vMerge="1">
                  <a:txBody>
                    <a:bodyPr/>
                    <a:lstStyle/>
                    <a:p>
                      <a:endParaRPr lang="it-IT" dirty="0"/>
                    </a:p>
                  </a:txBody>
                  <a:tcPr/>
                </a:tc>
                <a:tc>
                  <a:txBody>
                    <a:bodyPr/>
                    <a:lstStyle/>
                    <a:p>
                      <a:pPr marL="0" algn="l" defTabSz="844083" rtl="0" eaLnBrk="1" latinLnBrk="0" hangingPunct="1"/>
                      <a:endParaRPr lang="it-IT" sz="1662" b="1" kern="1200" dirty="0">
                        <a:solidFill>
                          <a:srgbClr val="002060"/>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pattFill prst="lgCheck">
                      <a:fgClr>
                        <a:schemeClr val="accent6">
                          <a:lumMod val="20000"/>
                          <a:lumOff val="80000"/>
                        </a:schemeClr>
                      </a:fgClr>
                      <a:bgClr>
                        <a:srgbClr val="DBEFFF"/>
                      </a:bgClr>
                    </a:pattFill>
                  </a:tcPr>
                </a:tc>
                <a:tc>
                  <a:txBody>
                    <a:bodyPr/>
                    <a:lstStyle/>
                    <a:p>
                      <a:pPr marL="285750" indent="-285750" algn="l" defTabSz="844083" rtl="0" eaLnBrk="1" latinLnBrk="0" hangingPunct="1">
                        <a:buFont typeface="Arial" panose="020B0604020202020204" pitchFamily="34" charset="0"/>
                        <a:buChar char="•"/>
                      </a:pPr>
                      <a:r>
                        <a:rPr lang="it-IT" sz="1662" b="1" kern="1200" dirty="0">
                          <a:solidFill>
                            <a:srgbClr val="002060"/>
                          </a:solidFill>
                          <a:latin typeface="+mn-lt"/>
                          <a:ea typeface="+mn-ea"/>
                          <a:cs typeface="+mn-cs"/>
                        </a:rPr>
                        <a:t>Retribuzione di risultato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pattFill prst="lgCheck">
                      <a:fgClr>
                        <a:schemeClr val="accent6">
                          <a:lumMod val="20000"/>
                          <a:lumOff val="80000"/>
                        </a:schemeClr>
                      </a:fgClr>
                      <a:bgClr>
                        <a:srgbClr val="DBEFFF"/>
                      </a:bgClr>
                    </a:pattFill>
                  </a:tcPr>
                </a:tc>
                <a:extLst>
                  <a:ext uri="{0D108BD9-81ED-4DB2-BD59-A6C34878D82A}">
                    <a16:rowId xmlns:a16="http://schemas.microsoft.com/office/drawing/2014/main" val="548106675"/>
                  </a:ext>
                </a:extLst>
              </a:tr>
            </a:tbl>
          </a:graphicData>
        </a:graphic>
      </p:graphicFrame>
    </p:spTree>
    <p:extLst>
      <p:ext uri="{BB962C8B-B14F-4D97-AF65-F5344CB8AC3E}">
        <p14:creationId xmlns:p14="http://schemas.microsoft.com/office/powerpoint/2010/main" val="182913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343056" y="-74497"/>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solidFill>
                  <a:srgbClr val="002060"/>
                </a:solidFill>
              </a:rPr>
              <a:t>LA RETRIBUZIONE DEI DIRIGENTI SCOLASTICI 2/3</a:t>
            </a:r>
            <a:endParaRPr lang="it-IT" sz="2000" dirty="0">
              <a:solidFill>
                <a:srgbClr val="002060"/>
              </a:solidFill>
            </a:endParaRPr>
          </a:p>
        </p:txBody>
      </p:sp>
      <p:sp>
        <p:nvSpPr>
          <p:cNvPr id="6" name="Rettangolo 5">
            <a:extLst>
              <a:ext uri="{FF2B5EF4-FFF2-40B4-BE49-F238E27FC236}">
                <a16:creationId xmlns:a16="http://schemas.microsoft.com/office/drawing/2014/main" id="{1F06375F-2AEC-4DF5-B5C7-CCDB30014F47}"/>
              </a:ext>
            </a:extLst>
          </p:cNvPr>
          <p:cNvSpPr/>
          <p:nvPr/>
        </p:nvSpPr>
        <p:spPr>
          <a:xfrm>
            <a:off x="204105" y="560440"/>
            <a:ext cx="11436208" cy="5687967"/>
          </a:xfrm>
          <a:prstGeom prst="rect">
            <a:avLst/>
          </a:prstGeom>
          <a:pattFill prst="pct5">
            <a:fgClr>
              <a:schemeClr val="accent1"/>
            </a:fgClr>
            <a:bgClr>
              <a:schemeClr val="bg1"/>
            </a:bgClr>
          </a:pattFill>
          <a:ln>
            <a:gradFill>
              <a:gsLst>
                <a:gs pos="2000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27000">
              <a:schemeClr val="accent1">
                <a:alpha val="0"/>
              </a:schemeClr>
            </a:glow>
          </a:effectLst>
        </p:spPr>
        <p:txBody>
          <a:bodyPr wrap="square">
            <a:spAutoFit/>
          </a:bodyPr>
          <a:lstStyle/>
          <a:p>
            <a:pPr marL="285750" indent="-285750" algn="just">
              <a:lnSpc>
                <a:spcPct val="120000"/>
              </a:lnSpc>
              <a:spcAft>
                <a:spcPts val="600"/>
              </a:spcAft>
              <a:buFont typeface="Wingdings" panose="05000000000000000000" pitchFamily="2" charset="2"/>
              <a:buChar char="v"/>
            </a:pPr>
            <a:r>
              <a:rPr lang="it-IT" b="1" dirty="0">
                <a:solidFill>
                  <a:srgbClr val="002060"/>
                </a:solidFill>
              </a:rPr>
              <a:t>Componente fissa</a:t>
            </a:r>
            <a:r>
              <a:rPr lang="it-IT" dirty="0">
                <a:solidFill>
                  <a:srgbClr val="002060"/>
                </a:solidFill>
              </a:rPr>
              <a:t>: la parte fissa della retribuzione è stabile nel tempo ed è la medesima per tutti i dirigenti scolastici. </a:t>
            </a:r>
          </a:p>
          <a:p>
            <a:pPr marL="742950" lvl="1" indent="-285750" algn="just">
              <a:lnSpc>
                <a:spcPct val="120000"/>
              </a:lnSpc>
              <a:spcAft>
                <a:spcPts val="600"/>
              </a:spcAft>
              <a:buFont typeface="Wingdings" panose="05000000000000000000" pitchFamily="2" charset="2"/>
              <a:buChar char="v"/>
            </a:pPr>
            <a:r>
              <a:rPr lang="it-IT" dirty="0">
                <a:solidFill>
                  <a:srgbClr val="002060"/>
                </a:solidFill>
              </a:rPr>
              <a:t>La </a:t>
            </a:r>
            <a:r>
              <a:rPr lang="it-IT" b="1" dirty="0">
                <a:solidFill>
                  <a:srgbClr val="002060"/>
                </a:solidFill>
              </a:rPr>
              <a:t>retribuzione di posizione di parte fissa </a:t>
            </a:r>
            <a:r>
              <a:rPr lang="it-IT" dirty="0">
                <a:solidFill>
                  <a:srgbClr val="002060"/>
                </a:solidFill>
              </a:rPr>
              <a:t>ha subito un aumento sostanziale dal 2019, passando da </a:t>
            </a:r>
            <a:r>
              <a:rPr lang="it-IT" b="1" dirty="0">
                <a:solidFill>
                  <a:srgbClr val="002060"/>
                </a:solidFill>
              </a:rPr>
              <a:t>6.159,72 euro </a:t>
            </a:r>
            <a:r>
              <a:rPr lang="it-IT" dirty="0">
                <a:solidFill>
                  <a:srgbClr val="002060"/>
                </a:solidFill>
              </a:rPr>
              <a:t>a </a:t>
            </a:r>
            <a:r>
              <a:rPr lang="it-IT" b="1" dirty="0">
                <a:solidFill>
                  <a:srgbClr val="002060"/>
                </a:solidFill>
              </a:rPr>
              <a:t>12.565,11 euro </a:t>
            </a:r>
            <a:r>
              <a:rPr lang="it-IT" b="1" dirty="0" err="1">
                <a:solidFill>
                  <a:srgbClr val="002060"/>
                </a:solidFill>
              </a:rPr>
              <a:t>l.d</a:t>
            </a:r>
            <a:r>
              <a:rPr lang="it-IT" b="1" dirty="0">
                <a:solidFill>
                  <a:srgbClr val="002060"/>
                </a:solidFill>
              </a:rPr>
              <a:t>. </a:t>
            </a:r>
            <a:r>
              <a:rPr lang="it-IT" dirty="0">
                <a:solidFill>
                  <a:srgbClr val="002060"/>
                </a:solidFill>
              </a:rPr>
              <a:t>(Contratto CCNL 2016/2018).</a:t>
            </a:r>
          </a:p>
          <a:p>
            <a:pPr marL="285750" indent="-285750" algn="just">
              <a:lnSpc>
                <a:spcPct val="120000"/>
              </a:lnSpc>
              <a:spcAft>
                <a:spcPts val="600"/>
              </a:spcAft>
              <a:buFont typeface="Wingdings" panose="05000000000000000000" pitchFamily="2" charset="2"/>
              <a:buChar char="v"/>
            </a:pPr>
            <a:r>
              <a:rPr lang="it-IT" b="1" dirty="0">
                <a:solidFill>
                  <a:srgbClr val="002060"/>
                </a:solidFill>
              </a:rPr>
              <a:t>Componente variabile</a:t>
            </a:r>
            <a:r>
              <a:rPr lang="it-IT" dirty="0">
                <a:solidFill>
                  <a:srgbClr val="002060"/>
                </a:solidFill>
              </a:rPr>
              <a:t>: la parte di retribuzione relativa alla «</a:t>
            </a:r>
            <a:r>
              <a:rPr lang="it-IT" b="1" dirty="0">
                <a:solidFill>
                  <a:srgbClr val="002060"/>
                </a:solidFill>
              </a:rPr>
              <a:t>posizione di parte variabile</a:t>
            </a:r>
            <a:r>
              <a:rPr lang="it-IT" dirty="0">
                <a:solidFill>
                  <a:srgbClr val="002060"/>
                </a:solidFill>
              </a:rPr>
              <a:t>» è distinta in </a:t>
            </a:r>
            <a:r>
              <a:rPr lang="it-IT" b="1" dirty="0">
                <a:solidFill>
                  <a:srgbClr val="002060"/>
                </a:solidFill>
              </a:rPr>
              <a:t>fasce </a:t>
            </a:r>
            <a:r>
              <a:rPr lang="it-IT" dirty="0">
                <a:solidFill>
                  <a:srgbClr val="002060"/>
                </a:solidFill>
              </a:rPr>
              <a:t>cui sono attribuiti importi differenti per tener conto della </a:t>
            </a:r>
            <a:r>
              <a:rPr lang="it-IT" sz="1800" dirty="0">
                <a:solidFill>
                  <a:srgbClr val="002060"/>
                </a:solidFill>
              </a:rPr>
              <a:t>complessità dell’istituzione scolastica e delle conseguenti responsabilità attribuite al dirigente scolastico. </a:t>
            </a:r>
          </a:p>
          <a:p>
            <a:pPr marL="742950" lvl="1" indent="-285750" algn="just">
              <a:lnSpc>
                <a:spcPct val="120000"/>
              </a:lnSpc>
              <a:spcAft>
                <a:spcPts val="600"/>
              </a:spcAft>
              <a:buFont typeface="Wingdings" panose="05000000000000000000" pitchFamily="2" charset="2"/>
              <a:buChar char="v"/>
            </a:pPr>
            <a:r>
              <a:rPr lang="it-IT" dirty="0">
                <a:solidFill>
                  <a:srgbClr val="002060"/>
                </a:solidFill>
              </a:rPr>
              <a:t>La </a:t>
            </a:r>
            <a:r>
              <a:rPr lang="it-IT" b="1" dirty="0">
                <a:solidFill>
                  <a:srgbClr val="002060"/>
                </a:solidFill>
              </a:rPr>
              <a:t>retribuzione di posizione di parte variabile </a:t>
            </a:r>
            <a:r>
              <a:rPr lang="it-IT" dirty="0">
                <a:solidFill>
                  <a:srgbClr val="002060"/>
                </a:solidFill>
              </a:rPr>
              <a:t>dipende dalla consistenza «mutevole» del </a:t>
            </a:r>
            <a:r>
              <a:rPr lang="it-IT" b="1" dirty="0">
                <a:solidFill>
                  <a:srgbClr val="002060"/>
                </a:solidFill>
              </a:rPr>
              <a:t>FUN</a:t>
            </a:r>
            <a:r>
              <a:rPr lang="it-IT" dirty="0">
                <a:solidFill>
                  <a:srgbClr val="002060"/>
                </a:solidFill>
              </a:rPr>
              <a:t> (Fondo Unico Nazionale), che, tra l’altro, veniva costituito con </a:t>
            </a:r>
            <a:r>
              <a:rPr lang="it-IT" b="1" dirty="0">
                <a:solidFill>
                  <a:srgbClr val="002060"/>
                </a:solidFill>
              </a:rPr>
              <a:t>2/3 anni di ritardo</a:t>
            </a:r>
            <a:r>
              <a:rPr lang="it-IT" dirty="0">
                <a:solidFill>
                  <a:srgbClr val="002060"/>
                </a:solidFill>
              </a:rPr>
              <a:t> rispetto all’anno scolastico di riferimento.</a:t>
            </a:r>
          </a:p>
          <a:p>
            <a:pPr marL="742950" lvl="1" indent="-285750" algn="just">
              <a:lnSpc>
                <a:spcPct val="120000"/>
              </a:lnSpc>
              <a:spcAft>
                <a:spcPts val="600"/>
              </a:spcAft>
              <a:buFont typeface="Wingdings" panose="05000000000000000000" pitchFamily="2" charset="2"/>
              <a:buChar char="v"/>
            </a:pPr>
            <a:r>
              <a:rPr lang="it-IT" dirty="0">
                <a:solidFill>
                  <a:srgbClr val="002060"/>
                </a:solidFill>
              </a:rPr>
              <a:t>Inoltre, fino al corrente anno scolastico la parte variabile della retribuzione è stata disciplinata attraverso le </a:t>
            </a:r>
            <a:r>
              <a:rPr lang="it-IT" b="1" dirty="0">
                <a:solidFill>
                  <a:srgbClr val="002060"/>
                </a:solidFill>
              </a:rPr>
              <a:t>18 Contrattazioni integrative regionali (CIR), </a:t>
            </a:r>
            <a:r>
              <a:rPr lang="it-IT" dirty="0">
                <a:solidFill>
                  <a:srgbClr val="002060"/>
                </a:solidFill>
              </a:rPr>
              <a:t>con ampie difformità a livello nazionale: non solo in alcune Regioni sono previste </a:t>
            </a:r>
            <a:r>
              <a:rPr lang="it-IT" b="1" dirty="0">
                <a:solidFill>
                  <a:srgbClr val="002060"/>
                </a:solidFill>
              </a:rPr>
              <a:t>tre fasce stipendiali</a:t>
            </a:r>
            <a:r>
              <a:rPr lang="it-IT" dirty="0">
                <a:solidFill>
                  <a:srgbClr val="002060"/>
                </a:solidFill>
              </a:rPr>
              <a:t>, mentre in altre </a:t>
            </a:r>
            <a:r>
              <a:rPr lang="it-IT" b="1" dirty="0">
                <a:solidFill>
                  <a:srgbClr val="002060"/>
                </a:solidFill>
              </a:rPr>
              <a:t>quattro</a:t>
            </a:r>
            <a:r>
              <a:rPr lang="it-IT" dirty="0">
                <a:solidFill>
                  <a:srgbClr val="002060"/>
                </a:solidFill>
              </a:rPr>
              <a:t>; ma risultano retribuzioni significativamente differenti anche a parità di fascia. Ad esempio, gli importi per la fascia più alta delle </a:t>
            </a:r>
            <a:r>
              <a:rPr lang="it-IT" b="1" dirty="0">
                <a:solidFill>
                  <a:srgbClr val="002060"/>
                </a:solidFill>
              </a:rPr>
              <a:t>Regioni Basilicata, Emilia Romagna e Lombardia</a:t>
            </a:r>
            <a:r>
              <a:rPr lang="it-IT" dirty="0">
                <a:solidFill>
                  <a:srgbClr val="002060"/>
                </a:solidFill>
              </a:rPr>
              <a:t>, nell’</a:t>
            </a:r>
            <a:r>
              <a:rPr lang="it-IT" dirty="0" err="1">
                <a:solidFill>
                  <a:srgbClr val="002060"/>
                </a:solidFill>
              </a:rPr>
              <a:t>a.s</a:t>
            </a:r>
            <a:r>
              <a:rPr lang="it-IT" dirty="0">
                <a:solidFill>
                  <a:srgbClr val="002060"/>
                </a:solidFill>
              </a:rPr>
              <a:t> 2022-2023, risultano essere pari a </a:t>
            </a:r>
            <a:r>
              <a:rPr lang="it-IT" b="1" dirty="0">
                <a:solidFill>
                  <a:srgbClr val="002060"/>
                </a:solidFill>
              </a:rPr>
              <a:t>20.884 euro, 15.916 euro e 17.126 euro.</a:t>
            </a:r>
            <a:endParaRPr lang="it-IT" sz="1200" b="1"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4" imgW="475" imgH="476" progId="TCLayout.ActiveDocument.1">
                  <p:embed/>
                </p:oleObj>
              </mc:Choice>
              <mc:Fallback>
                <p:oleObj name="Diapositiva think-cell" r:id="rId4"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914546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343056" y="-74497"/>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solidFill>
                  <a:srgbClr val="002060"/>
                </a:solidFill>
              </a:rPr>
              <a:t>LA RETRIBUZIONE DEI DIRIGENTI SCOLASTICI 3/3</a:t>
            </a:r>
            <a:endParaRPr lang="it-IT" sz="2000" dirty="0">
              <a:solidFill>
                <a:srgbClr val="002060"/>
              </a:solidFill>
            </a:endParaRPr>
          </a:p>
        </p:txBody>
      </p:sp>
      <p:sp>
        <p:nvSpPr>
          <p:cNvPr id="6" name="Rettangolo 5">
            <a:extLst>
              <a:ext uri="{FF2B5EF4-FFF2-40B4-BE49-F238E27FC236}">
                <a16:creationId xmlns:a16="http://schemas.microsoft.com/office/drawing/2014/main" id="{1F06375F-2AEC-4DF5-B5C7-CCDB30014F47}"/>
              </a:ext>
            </a:extLst>
          </p:cNvPr>
          <p:cNvSpPr/>
          <p:nvPr/>
        </p:nvSpPr>
        <p:spPr>
          <a:xfrm>
            <a:off x="204105" y="560440"/>
            <a:ext cx="11436208" cy="394210"/>
          </a:xfrm>
          <a:prstGeom prst="rect">
            <a:avLst/>
          </a:prstGeom>
          <a:pattFill prst="pct5">
            <a:fgClr>
              <a:schemeClr val="accent1"/>
            </a:fgClr>
            <a:bgClr>
              <a:schemeClr val="bg1"/>
            </a:bgClr>
          </a:pattFill>
        </p:spPr>
        <p:txBody>
          <a:bodyPr wrap="square">
            <a:spAutoFit/>
          </a:bodyPr>
          <a:lstStyle/>
          <a:p>
            <a:pPr marL="285750" indent="-285750" algn="just">
              <a:lnSpc>
                <a:spcPct val="120000"/>
              </a:lnSpc>
              <a:spcAft>
                <a:spcPts val="600"/>
              </a:spcAft>
              <a:buFont typeface="Wingdings" panose="05000000000000000000" pitchFamily="2" charset="2"/>
              <a:buChar char="v"/>
            </a:pPr>
            <a:r>
              <a:rPr lang="it-IT" dirty="0">
                <a:solidFill>
                  <a:srgbClr val="002060"/>
                </a:solidFill>
              </a:rPr>
              <a:t>IMPORTI (</a:t>
            </a:r>
            <a:r>
              <a:rPr lang="it-IT" dirty="0" err="1">
                <a:solidFill>
                  <a:srgbClr val="002060"/>
                </a:solidFill>
              </a:rPr>
              <a:t>l.d</a:t>
            </a:r>
            <a:r>
              <a:rPr lang="it-IT" dirty="0">
                <a:solidFill>
                  <a:srgbClr val="002060"/>
                </a:solidFill>
              </a:rPr>
              <a:t>.) RETRIBUZIONE POSIZIONE PARTE VARIABILE A.S. 2022/2023  </a:t>
            </a:r>
            <a:endParaRPr lang="it-IT" sz="12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aphicFrame>
        <p:nvGraphicFramePr>
          <p:cNvPr id="4" name="Tabella 3">
            <a:extLst>
              <a:ext uri="{FF2B5EF4-FFF2-40B4-BE49-F238E27FC236}">
                <a16:creationId xmlns:a16="http://schemas.microsoft.com/office/drawing/2014/main" id="{C71D846C-4197-5496-87DA-C9E8DE7FAF2A}"/>
              </a:ext>
            </a:extLst>
          </p:cNvPr>
          <p:cNvGraphicFramePr>
            <a:graphicFrameLocks noGrp="1"/>
          </p:cNvGraphicFramePr>
          <p:nvPr>
            <p:extLst>
              <p:ext uri="{D42A27DB-BD31-4B8C-83A1-F6EECF244321}">
                <p14:modId xmlns:p14="http://schemas.microsoft.com/office/powerpoint/2010/main" val="906261450"/>
              </p:ext>
            </p:extLst>
          </p:nvPr>
        </p:nvGraphicFramePr>
        <p:xfrm>
          <a:off x="1294228" y="1064380"/>
          <a:ext cx="8581295" cy="5233180"/>
        </p:xfrm>
        <a:graphic>
          <a:graphicData uri="http://schemas.openxmlformats.org/drawingml/2006/table">
            <a:tbl>
              <a:tblPr/>
              <a:tblGrid>
                <a:gridCol w="2644335">
                  <a:extLst>
                    <a:ext uri="{9D8B030D-6E8A-4147-A177-3AD203B41FA5}">
                      <a16:colId xmlns:a16="http://schemas.microsoft.com/office/drawing/2014/main" val="609474965"/>
                    </a:ext>
                  </a:extLst>
                </a:gridCol>
                <a:gridCol w="1484240">
                  <a:extLst>
                    <a:ext uri="{9D8B030D-6E8A-4147-A177-3AD203B41FA5}">
                      <a16:colId xmlns:a16="http://schemas.microsoft.com/office/drawing/2014/main" val="3372710103"/>
                    </a:ext>
                  </a:extLst>
                </a:gridCol>
                <a:gridCol w="1484240">
                  <a:extLst>
                    <a:ext uri="{9D8B030D-6E8A-4147-A177-3AD203B41FA5}">
                      <a16:colId xmlns:a16="http://schemas.microsoft.com/office/drawing/2014/main" val="2582091777"/>
                    </a:ext>
                  </a:extLst>
                </a:gridCol>
                <a:gridCol w="1484240">
                  <a:extLst>
                    <a:ext uri="{9D8B030D-6E8A-4147-A177-3AD203B41FA5}">
                      <a16:colId xmlns:a16="http://schemas.microsoft.com/office/drawing/2014/main" val="2219598289"/>
                    </a:ext>
                  </a:extLst>
                </a:gridCol>
                <a:gridCol w="1484240">
                  <a:extLst>
                    <a:ext uri="{9D8B030D-6E8A-4147-A177-3AD203B41FA5}">
                      <a16:colId xmlns:a16="http://schemas.microsoft.com/office/drawing/2014/main" val="1942380288"/>
                    </a:ext>
                  </a:extLst>
                </a:gridCol>
              </a:tblGrid>
              <a:tr h="261659">
                <a:tc>
                  <a:txBody>
                    <a:bodyPr/>
                    <a:lstStyle/>
                    <a:p>
                      <a:pPr algn="l" fontAlgn="b"/>
                      <a:endParaRPr lang="it-IT" sz="1400" b="0" i="0" u="none" strike="noStrike">
                        <a:solidFill>
                          <a:srgbClr val="000000"/>
                        </a:solidFill>
                        <a:effectLst/>
                        <a:latin typeface="Calibri" panose="020F0502020204030204" pitchFamily="34" charset="0"/>
                      </a:endParaRPr>
                    </a:p>
                  </a:txBody>
                  <a:tcPr marL="9207" marR="9207" marT="920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panose="020F0502020204030204" pitchFamily="34" charset="0"/>
                        </a:rPr>
                        <a:t>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panose="020F0502020204030204" pitchFamily="34" charset="0"/>
                        </a:rPr>
                        <a:t>B</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panose="020F0502020204030204" pitchFamily="34" charset="0"/>
                        </a:rPr>
                        <a:t>C</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panose="020F0502020204030204" pitchFamily="34" charset="0"/>
                        </a:rPr>
                        <a:t>D</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2878147"/>
                  </a:ext>
                </a:extLst>
              </a:tr>
              <a:tr h="261659">
                <a:tc>
                  <a:txBody>
                    <a:bodyPr/>
                    <a:lstStyle/>
                    <a:p>
                      <a:pPr algn="l" fontAlgn="b"/>
                      <a:r>
                        <a:rPr lang="it-IT" sz="1400" b="0" i="0" u="none" strike="noStrike">
                          <a:solidFill>
                            <a:srgbClr val="000000"/>
                          </a:solidFill>
                          <a:effectLst/>
                          <a:latin typeface="Calibri" panose="020F0502020204030204" pitchFamily="34" charset="0"/>
                        </a:rPr>
                        <a:t>ABRUZZO</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18.452,17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14.186,35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9.920,52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2873061"/>
                  </a:ext>
                </a:extLst>
              </a:tr>
              <a:tr h="261659">
                <a:tc>
                  <a:txBody>
                    <a:bodyPr/>
                    <a:lstStyle/>
                    <a:p>
                      <a:pPr algn="l" fontAlgn="b"/>
                      <a:r>
                        <a:rPr lang="it-IT" sz="1400" b="0" i="0" u="none" strike="noStrike">
                          <a:solidFill>
                            <a:srgbClr val="000000"/>
                          </a:solidFill>
                          <a:effectLst/>
                          <a:latin typeface="Calibri" panose="020F0502020204030204" pitchFamily="34" charset="0"/>
                        </a:rPr>
                        <a:t>BASILICATA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20.884,87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16.065,30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11.245,69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6701000"/>
                  </a:ext>
                </a:extLst>
              </a:tr>
              <a:tr h="261659">
                <a:tc>
                  <a:txBody>
                    <a:bodyPr/>
                    <a:lstStyle/>
                    <a:p>
                      <a:pPr algn="l" fontAlgn="b"/>
                      <a:r>
                        <a:rPr lang="it-IT" sz="1400" b="0" i="0" u="none" strike="noStrike">
                          <a:solidFill>
                            <a:srgbClr val="000000"/>
                          </a:solidFill>
                          <a:effectLst/>
                          <a:latin typeface="Calibri" panose="020F0502020204030204" pitchFamily="34" charset="0"/>
                        </a:rPr>
                        <a:t>CALABRIA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18.206,60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dirty="0">
                          <a:solidFill>
                            <a:srgbClr val="000000"/>
                          </a:solidFill>
                          <a:effectLst/>
                          <a:latin typeface="Calibri" panose="020F0502020204030204" pitchFamily="34" charset="0"/>
                        </a:rPr>
                        <a:t>      14.556,18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9.103,30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4320377"/>
                  </a:ext>
                </a:extLst>
              </a:tr>
              <a:tr h="261659">
                <a:tc>
                  <a:txBody>
                    <a:bodyPr/>
                    <a:lstStyle/>
                    <a:p>
                      <a:pPr algn="l" fontAlgn="b"/>
                      <a:r>
                        <a:rPr lang="it-IT" sz="1400" b="0" i="0" u="none" strike="noStrike">
                          <a:solidFill>
                            <a:srgbClr val="000000"/>
                          </a:solidFill>
                          <a:effectLst/>
                          <a:latin typeface="Calibri" panose="020F0502020204030204" pitchFamily="34" charset="0"/>
                        </a:rPr>
                        <a:t>CAMPANIA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15.151,31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13.131,19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10.101,07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0176549"/>
                  </a:ext>
                </a:extLst>
              </a:tr>
              <a:tr h="261659">
                <a:tc>
                  <a:txBody>
                    <a:bodyPr/>
                    <a:lstStyle/>
                    <a:p>
                      <a:pPr algn="l" fontAlgn="b"/>
                      <a:r>
                        <a:rPr lang="it-IT" sz="1400" b="0" i="0" u="none" strike="noStrike">
                          <a:solidFill>
                            <a:srgbClr val="000000"/>
                          </a:solidFill>
                          <a:effectLst/>
                          <a:latin typeface="Calibri" panose="020F0502020204030204" pitchFamily="34" charset="0"/>
                        </a:rPr>
                        <a:t>EMILIA ROMAGNA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15.916,40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13.642,63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11.368,86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4879456"/>
                  </a:ext>
                </a:extLst>
              </a:tr>
              <a:tr h="261659">
                <a:tc>
                  <a:txBody>
                    <a:bodyPr/>
                    <a:lstStyle/>
                    <a:p>
                      <a:pPr algn="l" fontAlgn="b"/>
                      <a:r>
                        <a:rPr lang="it-IT" sz="1400" b="0" i="0" u="none" strike="noStrike">
                          <a:solidFill>
                            <a:srgbClr val="000000"/>
                          </a:solidFill>
                          <a:effectLst/>
                          <a:latin typeface="Calibri" panose="020F0502020204030204" pitchFamily="34" charset="0"/>
                        </a:rPr>
                        <a:t>FRIULI</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18.412,94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14.730,35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11.047,77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7.365,18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1111925"/>
                  </a:ext>
                </a:extLst>
              </a:tr>
              <a:tr h="261659">
                <a:tc>
                  <a:txBody>
                    <a:bodyPr/>
                    <a:lstStyle/>
                    <a:p>
                      <a:pPr algn="l" fontAlgn="b"/>
                      <a:r>
                        <a:rPr lang="it-IT" sz="1400" b="0" i="0" u="none" strike="noStrike">
                          <a:solidFill>
                            <a:srgbClr val="000000"/>
                          </a:solidFill>
                          <a:effectLst/>
                          <a:latin typeface="Calibri" panose="020F0502020204030204" pitchFamily="34" charset="0"/>
                        </a:rPr>
                        <a:t>LAZIO</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15.868,94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13.363,32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10.857,70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5987687"/>
                  </a:ext>
                </a:extLst>
              </a:tr>
              <a:tr h="261659">
                <a:tc>
                  <a:txBody>
                    <a:bodyPr/>
                    <a:lstStyle/>
                    <a:p>
                      <a:pPr algn="l" fontAlgn="b"/>
                      <a:r>
                        <a:rPr lang="it-IT" sz="1400" b="0" i="0" u="none" strike="noStrike">
                          <a:solidFill>
                            <a:srgbClr val="000000"/>
                          </a:solidFill>
                          <a:effectLst/>
                          <a:latin typeface="Calibri" panose="020F0502020204030204" pitchFamily="34" charset="0"/>
                        </a:rPr>
                        <a:t>LIGURIA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20.578,99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15.829,99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11.081,00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390292"/>
                  </a:ext>
                </a:extLst>
              </a:tr>
              <a:tr h="261659">
                <a:tc>
                  <a:txBody>
                    <a:bodyPr/>
                    <a:lstStyle/>
                    <a:p>
                      <a:pPr algn="l" fontAlgn="b"/>
                      <a:r>
                        <a:rPr lang="it-IT" sz="1400" b="0" i="0" u="none" strike="noStrike">
                          <a:solidFill>
                            <a:srgbClr val="000000"/>
                          </a:solidFill>
                          <a:effectLst/>
                          <a:latin typeface="Calibri" panose="020F0502020204030204" pitchFamily="34" charset="0"/>
                        </a:rPr>
                        <a:t>LOMBARDIA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17.126,72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14.422,50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11.718,28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9.014,06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799090"/>
                  </a:ext>
                </a:extLst>
              </a:tr>
              <a:tr h="261659">
                <a:tc>
                  <a:txBody>
                    <a:bodyPr/>
                    <a:lstStyle/>
                    <a:p>
                      <a:pPr algn="l" fontAlgn="b"/>
                      <a:r>
                        <a:rPr lang="it-IT" sz="1400" b="0" i="0" u="none" strike="noStrike">
                          <a:solidFill>
                            <a:srgbClr val="000000"/>
                          </a:solidFill>
                          <a:effectLst/>
                          <a:latin typeface="Calibri" panose="020F0502020204030204" pitchFamily="34" charset="0"/>
                        </a:rPr>
                        <a:t>MARCHE</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16.769,18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14.905,94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9.316,21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4297455"/>
                  </a:ext>
                </a:extLst>
              </a:tr>
              <a:tr h="261659">
                <a:tc>
                  <a:txBody>
                    <a:bodyPr/>
                    <a:lstStyle/>
                    <a:p>
                      <a:pPr algn="l" fontAlgn="b"/>
                      <a:r>
                        <a:rPr lang="it-IT" sz="1400" b="0" i="0" u="none" strike="noStrike">
                          <a:solidFill>
                            <a:srgbClr val="000000"/>
                          </a:solidFill>
                          <a:effectLst/>
                          <a:latin typeface="Calibri" panose="020F0502020204030204" pitchFamily="34" charset="0"/>
                        </a:rPr>
                        <a:t>MOLISE</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16.546,01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13.236,81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9.927,61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1956141"/>
                  </a:ext>
                </a:extLst>
              </a:tr>
              <a:tr h="261659">
                <a:tc>
                  <a:txBody>
                    <a:bodyPr/>
                    <a:lstStyle/>
                    <a:p>
                      <a:pPr algn="l" fontAlgn="b"/>
                      <a:r>
                        <a:rPr lang="it-IT" sz="1400" b="0" i="0" u="none" strike="noStrike">
                          <a:solidFill>
                            <a:srgbClr val="000000"/>
                          </a:solidFill>
                          <a:effectLst/>
                          <a:latin typeface="Calibri" panose="020F0502020204030204" pitchFamily="34" charset="0"/>
                        </a:rPr>
                        <a:t>PIEMONTE</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17.359,85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16.491,85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11.804,69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8.679,92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1736269"/>
                  </a:ext>
                </a:extLst>
              </a:tr>
              <a:tr h="261659">
                <a:tc>
                  <a:txBody>
                    <a:bodyPr/>
                    <a:lstStyle/>
                    <a:p>
                      <a:pPr algn="l" fontAlgn="b"/>
                      <a:r>
                        <a:rPr lang="it-IT" sz="1400" b="0" i="0" u="none" strike="noStrike">
                          <a:solidFill>
                            <a:srgbClr val="000000"/>
                          </a:solidFill>
                          <a:effectLst/>
                          <a:latin typeface="Calibri" panose="020F0502020204030204" pitchFamily="34" charset="0"/>
                        </a:rPr>
                        <a:t>PUGLIA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15.204,54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13.684,19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12.011,74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3119187"/>
                  </a:ext>
                </a:extLst>
              </a:tr>
              <a:tr h="261659">
                <a:tc>
                  <a:txBody>
                    <a:bodyPr/>
                    <a:lstStyle/>
                    <a:p>
                      <a:pPr algn="l" fontAlgn="b"/>
                      <a:r>
                        <a:rPr lang="it-IT" sz="1400" b="0" i="0" u="none" strike="noStrike">
                          <a:solidFill>
                            <a:srgbClr val="000000"/>
                          </a:solidFill>
                          <a:effectLst/>
                          <a:latin typeface="Calibri" panose="020F0502020204030204" pitchFamily="34" charset="0"/>
                        </a:rPr>
                        <a:t>SARDEGNA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16.832,77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15.029,26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13.826,92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9013490"/>
                  </a:ext>
                </a:extLst>
              </a:tr>
              <a:tr h="261659">
                <a:tc>
                  <a:txBody>
                    <a:bodyPr/>
                    <a:lstStyle/>
                    <a:p>
                      <a:pPr algn="l" fontAlgn="b"/>
                      <a:r>
                        <a:rPr lang="it-IT" sz="1400" b="0" i="0" u="none" strike="noStrike">
                          <a:solidFill>
                            <a:srgbClr val="000000"/>
                          </a:solidFill>
                          <a:effectLst/>
                          <a:latin typeface="Calibri" panose="020F0502020204030204" pitchFamily="34" charset="0"/>
                        </a:rPr>
                        <a:t>SICILIA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16.779,59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14.130,18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11.480,78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8.831,37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8036705"/>
                  </a:ext>
                </a:extLst>
              </a:tr>
              <a:tr h="261659">
                <a:tc>
                  <a:txBody>
                    <a:bodyPr/>
                    <a:lstStyle/>
                    <a:p>
                      <a:pPr algn="l" fontAlgn="b"/>
                      <a:r>
                        <a:rPr lang="it-IT" sz="1400" b="0" i="0" u="none" strike="noStrike">
                          <a:solidFill>
                            <a:srgbClr val="000000"/>
                          </a:solidFill>
                          <a:effectLst/>
                          <a:latin typeface="Calibri" panose="020F0502020204030204" pitchFamily="34" charset="0"/>
                        </a:rPr>
                        <a:t>TOSCANA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19.724,97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14.089,26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8.453,56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5415434"/>
                  </a:ext>
                </a:extLst>
              </a:tr>
              <a:tr h="261659">
                <a:tc>
                  <a:txBody>
                    <a:bodyPr/>
                    <a:lstStyle/>
                    <a:p>
                      <a:pPr algn="l" fontAlgn="b"/>
                      <a:r>
                        <a:rPr lang="it-IT" sz="1400" b="0" i="0" u="none" strike="noStrike">
                          <a:solidFill>
                            <a:srgbClr val="000000"/>
                          </a:solidFill>
                          <a:effectLst/>
                          <a:latin typeface="Calibri" panose="020F0502020204030204" pitchFamily="34" charset="0"/>
                        </a:rPr>
                        <a:t>UMBRIA</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18.219,56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14.575,65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7.287,82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1839635"/>
                  </a:ext>
                </a:extLst>
              </a:tr>
              <a:tr h="261659">
                <a:tc>
                  <a:txBody>
                    <a:bodyPr/>
                    <a:lstStyle/>
                    <a:p>
                      <a:pPr algn="l" fontAlgn="b"/>
                      <a:r>
                        <a:rPr lang="it-IT" sz="1400" b="0" i="0" u="none" strike="noStrike">
                          <a:solidFill>
                            <a:srgbClr val="000000"/>
                          </a:solidFill>
                          <a:effectLst/>
                          <a:latin typeface="Calibri" panose="020F0502020204030204" pitchFamily="34" charset="0"/>
                        </a:rPr>
                        <a:t>VENETO</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18.328,42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14.724,56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11.120,71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3914254"/>
                  </a:ext>
                </a:extLst>
              </a:tr>
              <a:tr h="261659">
                <a:tc>
                  <a:txBody>
                    <a:bodyPr/>
                    <a:lstStyle/>
                    <a:p>
                      <a:pPr algn="l" fontAlgn="b"/>
                      <a:r>
                        <a:rPr lang="it-IT" sz="1400" b="0" i="0" u="none" strike="noStrike" dirty="0">
                          <a:solidFill>
                            <a:srgbClr val="000000"/>
                          </a:solidFill>
                          <a:effectLst/>
                          <a:latin typeface="Calibri" panose="020F0502020204030204" pitchFamily="34" charset="0"/>
                        </a:rPr>
                        <a:t>Totale complessivo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316.363,83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260.795,51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a:solidFill>
                            <a:srgbClr val="000000"/>
                          </a:solidFill>
                          <a:effectLst/>
                          <a:latin typeface="Calibri" panose="020F0502020204030204" pitchFamily="34" charset="0"/>
                        </a:rPr>
                        <a:t>   108.911,67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400" b="0" i="0" u="none" strike="noStrike" dirty="0">
                          <a:solidFill>
                            <a:srgbClr val="000000"/>
                          </a:solidFill>
                          <a:effectLst/>
                          <a:latin typeface="Calibri" panose="020F0502020204030204" pitchFamily="34" charset="0"/>
                        </a:rPr>
                        <a:t>      33.890,53 </a:t>
                      </a:r>
                    </a:p>
                  </a:txBody>
                  <a:tcPr marL="9207" marR="9207" marT="92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8171400"/>
                  </a:ext>
                </a:extLst>
              </a:tr>
            </a:tbl>
          </a:graphicData>
        </a:graphic>
      </p:graphicFrame>
    </p:spTree>
    <p:extLst>
      <p:ext uri="{BB962C8B-B14F-4D97-AF65-F5344CB8AC3E}">
        <p14:creationId xmlns:p14="http://schemas.microsoft.com/office/powerpoint/2010/main" val="154789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endParaRPr lang="it-IT" sz="2000" b="1" dirty="0">
              <a:solidFill>
                <a:srgbClr val="002060"/>
              </a:solidFill>
            </a:endParaRPr>
          </a:p>
          <a:p>
            <a:pPr>
              <a:spcAft>
                <a:spcPts val="600"/>
              </a:spcAft>
              <a:defRPr/>
            </a:pPr>
            <a:r>
              <a:rPr lang="it-IT" sz="2000" b="1" dirty="0">
                <a:solidFill>
                  <a:srgbClr val="002060"/>
                </a:solidFill>
              </a:rPr>
              <a:t>SINTESI CRITICITÀ precedente disciplina</a:t>
            </a:r>
            <a:r>
              <a:rPr lang="it-IT" b="1" dirty="0">
                <a:solidFill>
                  <a:srgbClr val="002060"/>
                </a:solidFill>
              </a:rPr>
              <a:t> </a:t>
            </a:r>
            <a:endParaRPr lang="it-IT" sz="2000" dirty="0">
              <a:solidFill>
                <a:srgbClr val="002060"/>
              </a:solidFill>
            </a:endParaRPr>
          </a:p>
        </p:txBody>
      </p:sp>
      <p:sp>
        <p:nvSpPr>
          <p:cNvPr id="6" name="Rettangolo 5">
            <a:extLst>
              <a:ext uri="{FF2B5EF4-FFF2-40B4-BE49-F238E27FC236}">
                <a16:creationId xmlns:a16="http://schemas.microsoft.com/office/drawing/2014/main" id="{1F06375F-2AEC-4DF5-B5C7-CCDB30014F47}"/>
              </a:ext>
            </a:extLst>
          </p:cNvPr>
          <p:cNvSpPr/>
          <p:nvPr/>
        </p:nvSpPr>
        <p:spPr>
          <a:xfrm>
            <a:off x="252666" y="809992"/>
            <a:ext cx="11505887" cy="4952061"/>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r>
              <a:rPr lang="it-IT" sz="2000" dirty="0">
                <a:solidFill>
                  <a:srgbClr val="002060"/>
                </a:solidFill>
              </a:rPr>
              <a:t>La disciplina applicata sino </a:t>
            </a:r>
            <a:r>
              <a:rPr lang="it-IT" sz="2000" dirty="0" err="1">
                <a:solidFill>
                  <a:srgbClr val="002060"/>
                </a:solidFill>
              </a:rPr>
              <a:t>all’a.s.</a:t>
            </a:r>
            <a:r>
              <a:rPr lang="it-IT" sz="2000" dirty="0">
                <a:solidFill>
                  <a:srgbClr val="002060"/>
                </a:solidFill>
              </a:rPr>
              <a:t> 2022-2023 presenta le seguenti </a:t>
            </a:r>
            <a:r>
              <a:rPr lang="it-IT" sz="2000" b="1" dirty="0">
                <a:solidFill>
                  <a:srgbClr val="002060"/>
                </a:solidFill>
              </a:rPr>
              <a:t>criticità</a:t>
            </a:r>
            <a:r>
              <a:rPr lang="it-IT" sz="2000" dirty="0">
                <a:solidFill>
                  <a:srgbClr val="002060"/>
                </a:solidFill>
              </a:rPr>
              <a:t>:</a:t>
            </a:r>
          </a:p>
          <a:p>
            <a:pPr algn="just">
              <a:lnSpc>
                <a:spcPct val="120000"/>
              </a:lnSpc>
              <a:spcAft>
                <a:spcPts val="600"/>
              </a:spcAft>
            </a:pPr>
            <a:endParaRPr lang="it-IT" sz="2000" dirty="0">
              <a:solidFill>
                <a:srgbClr val="002060"/>
              </a:solidFill>
            </a:endParaRPr>
          </a:p>
          <a:p>
            <a:pPr marL="457200" indent="-457200" algn="just">
              <a:lnSpc>
                <a:spcPct val="120000"/>
              </a:lnSpc>
              <a:spcAft>
                <a:spcPts val="600"/>
              </a:spcAft>
              <a:buAutoNum type="arabicParenR"/>
            </a:pPr>
            <a:r>
              <a:rPr lang="it-IT" sz="2000" b="1" dirty="0">
                <a:solidFill>
                  <a:srgbClr val="002060"/>
                </a:solidFill>
              </a:rPr>
              <a:t>Incertezza </a:t>
            </a:r>
            <a:r>
              <a:rPr lang="it-IT" sz="2000" dirty="0">
                <a:solidFill>
                  <a:srgbClr val="002060"/>
                </a:solidFill>
              </a:rPr>
              <a:t>e </a:t>
            </a:r>
            <a:r>
              <a:rPr lang="it-IT" sz="2000" b="1" dirty="0">
                <a:solidFill>
                  <a:srgbClr val="002060"/>
                </a:solidFill>
              </a:rPr>
              <a:t>variabilità</a:t>
            </a:r>
            <a:r>
              <a:rPr lang="it-IT" sz="2000" dirty="0">
                <a:solidFill>
                  <a:srgbClr val="002060"/>
                </a:solidFill>
              </a:rPr>
              <a:t> dell’importo stipendiale</a:t>
            </a:r>
          </a:p>
          <a:p>
            <a:pPr algn="just">
              <a:lnSpc>
                <a:spcPct val="120000"/>
              </a:lnSpc>
              <a:spcAft>
                <a:spcPts val="600"/>
              </a:spcAft>
            </a:pPr>
            <a:r>
              <a:rPr lang="it-IT" sz="2000" dirty="0">
                <a:solidFill>
                  <a:srgbClr val="002060"/>
                </a:solidFill>
              </a:rPr>
              <a:t>Il dirigente scolastico non è in grado conoscere l’importo certo dello stipendio attribuito nell’anno in corso. Ciò comporta, ad esempio, il fatto che il dirigente non possa programmare  la richiesta di un mutuo o di un prestito sapendo la sua effettiva disponibilità finanziaria. </a:t>
            </a:r>
          </a:p>
          <a:p>
            <a:pPr algn="just">
              <a:lnSpc>
                <a:spcPct val="120000"/>
              </a:lnSpc>
              <a:spcAft>
                <a:spcPts val="600"/>
              </a:spcAft>
            </a:pPr>
            <a:endParaRPr lang="it-IT" sz="2000" dirty="0">
              <a:solidFill>
                <a:srgbClr val="002060"/>
              </a:solidFill>
            </a:endParaRPr>
          </a:p>
          <a:p>
            <a:pPr algn="just">
              <a:lnSpc>
                <a:spcPct val="120000"/>
              </a:lnSpc>
              <a:spcAft>
                <a:spcPts val="600"/>
              </a:spcAft>
            </a:pPr>
            <a:r>
              <a:rPr lang="it-IT" sz="2000" dirty="0">
                <a:solidFill>
                  <a:srgbClr val="002060"/>
                </a:solidFill>
              </a:rPr>
              <a:t>2) </a:t>
            </a:r>
            <a:r>
              <a:rPr lang="it-IT" sz="2000" b="1" dirty="0">
                <a:solidFill>
                  <a:srgbClr val="002060"/>
                </a:solidFill>
              </a:rPr>
              <a:t>Disparità di trattamento</a:t>
            </a:r>
          </a:p>
          <a:p>
            <a:pPr algn="just">
              <a:lnSpc>
                <a:spcPct val="120000"/>
              </a:lnSpc>
              <a:spcAft>
                <a:spcPts val="600"/>
              </a:spcAft>
            </a:pPr>
            <a:r>
              <a:rPr lang="it-IT" sz="2000" b="1" dirty="0">
                <a:solidFill>
                  <a:srgbClr val="002060"/>
                </a:solidFill>
              </a:rPr>
              <a:t>A parità di fascia </a:t>
            </a:r>
            <a:r>
              <a:rPr lang="it-IT" sz="2000" dirty="0">
                <a:solidFill>
                  <a:srgbClr val="002060"/>
                </a:solidFill>
              </a:rPr>
              <a:t>un dirigente scolastico della Lombardia percepisce uno stipendio differente rispetto ad un dirigente scolastico della Basilicata. Tali differenze appaiono immotivate in quanto non sono basate né sulla particolare complessità dell’istituzione scolastica in cui il dirigente presta servizio né sulle diverse responsabilità che gli vengono attribuite.</a:t>
            </a:r>
            <a:endParaRPr lang="it-IT" sz="12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226834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Introduzione dei nuovi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224531" y="1103004"/>
            <a:ext cx="11335253" cy="4358373"/>
          </a:xfrm>
          <a:prstGeom prst="rect">
            <a:avLst/>
          </a:prstGeom>
          <a:pattFill prst="pct5">
            <a:fgClr>
              <a:schemeClr val="accent1"/>
            </a:fgClr>
            <a:bgClr>
              <a:schemeClr val="bg1"/>
            </a:bgClr>
          </a:pattFill>
        </p:spPr>
        <p:txBody>
          <a:bodyPr wrap="square">
            <a:spAutoFit/>
          </a:bodyPr>
          <a:lstStyle/>
          <a:p>
            <a:pPr marL="342900" indent="-342900" algn="just">
              <a:lnSpc>
                <a:spcPct val="120000"/>
              </a:lnSpc>
              <a:spcAft>
                <a:spcPts val="600"/>
              </a:spcAft>
              <a:buFont typeface="Wingdings" panose="05000000000000000000" pitchFamily="2" charset="2"/>
              <a:buChar char="v"/>
            </a:pPr>
            <a:r>
              <a:rPr lang="it-IT" dirty="0">
                <a:solidFill>
                  <a:srgbClr val="002060"/>
                </a:solidFill>
              </a:rPr>
              <a:t>Il </a:t>
            </a:r>
            <a:r>
              <a:rPr lang="it-IT" b="1" dirty="0">
                <a:solidFill>
                  <a:srgbClr val="002060"/>
                </a:solidFill>
              </a:rPr>
              <a:t>CCNL</a:t>
            </a:r>
            <a:r>
              <a:rPr lang="it-IT" dirty="0">
                <a:solidFill>
                  <a:srgbClr val="002060"/>
                </a:solidFill>
              </a:rPr>
              <a:t> dell’Area «Istruzione e ricerca», sottoscritto in data </a:t>
            </a:r>
            <a:r>
              <a:rPr lang="it-IT" b="1" dirty="0">
                <a:solidFill>
                  <a:srgbClr val="002060"/>
                </a:solidFill>
              </a:rPr>
              <a:t>8 luglio 2019</a:t>
            </a:r>
            <a:r>
              <a:rPr lang="it-IT" dirty="0">
                <a:solidFill>
                  <a:srgbClr val="002060"/>
                </a:solidFill>
              </a:rPr>
              <a:t>, </a:t>
            </a:r>
            <a:r>
              <a:rPr lang="it-IT" b="1" dirty="0">
                <a:solidFill>
                  <a:srgbClr val="002060"/>
                </a:solidFill>
              </a:rPr>
              <a:t>rimette alla contrattazione integrativa nazionale i criteri</a:t>
            </a:r>
            <a:r>
              <a:rPr lang="it-IT" dirty="0">
                <a:solidFill>
                  <a:srgbClr val="002060"/>
                </a:solidFill>
              </a:rPr>
              <a:t> per la retribuzione di posizione e di risultato dei dirigenti scolastici </a:t>
            </a:r>
          </a:p>
          <a:p>
            <a:pPr marL="342900" indent="-342900" algn="just">
              <a:lnSpc>
                <a:spcPct val="120000"/>
              </a:lnSpc>
              <a:spcAft>
                <a:spcPts val="600"/>
              </a:spcAft>
              <a:buFont typeface="Wingdings" panose="05000000000000000000" pitchFamily="2" charset="2"/>
              <a:buChar char="v"/>
            </a:pPr>
            <a:r>
              <a:rPr lang="it-IT" b="1" dirty="0">
                <a:solidFill>
                  <a:srgbClr val="002060"/>
                </a:solidFill>
              </a:rPr>
              <a:t>Nelle more della introduzione della nuova disciplina, </a:t>
            </a:r>
            <a:r>
              <a:rPr lang="it-IT" dirty="0">
                <a:solidFill>
                  <a:srgbClr val="002060"/>
                </a:solidFill>
              </a:rPr>
              <a:t>posticipata anche a causa dell’emergenza sanitaria, inizia una </a:t>
            </a:r>
            <a:r>
              <a:rPr lang="it-IT" b="1" dirty="0">
                <a:solidFill>
                  <a:srgbClr val="002060"/>
                </a:solidFill>
              </a:rPr>
              <a:t>fase transitoria </a:t>
            </a:r>
            <a:r>
              <a:rPr lang="it-IT" dirty="0">
                <a:solidFill>
                  <a:srgbClr val="002060"/>
                </a:solidFill>
              </a:rPr>
              <a:t>regolata da disposizioni temporanee che hanno consentito di continuare a ripartire il FUN mediante le Contrattazioni integrative regionali (CIR)</a:t>
            </a:r>
          </a:p>
          <a:p>
            <a:pPr marL="342900" indent="-342900" algn="just">
              <a:lnSpc>
                <a:spcPct val="120000"/>
              </a:lnSpc>
              <a:spcAft>
                <a:spcPts val="600"/>
              </a:spcAft>
              <a:buFont typeface="Wingdings" panose="05000000000000000000" pitchFamily="2" charset="2"/>
              <a:buChar char="v"/>
            </a:pPr>
            <a:r>
              <a:rPr lang="it-IT" dirty="0">
                <a:solidFill>
                  <a:srgbClr val="242424"/>
                </a:solidFill>
                <a:ea typeface="Calibri" panose="020F0502020204030204" pitchFamily="34" charset="0"/>
                <a:cs typeface="Calibri" panose="020F0502020204030204" pitchFamily="34" charset="0"/>
              </a:rPr>
              <a:t>Con il </a:t>
            </a:r>
            <a:r>
              <a:rPr lang="it-IT" b="1" dirty="0">
                <a:solidFill>
                  <a:srgbClr val="242424"/>
                </a:solidFill>
                <a:effectLst/>
                <a:ea typeface="Calibri" panose="020F0502020204030204" pitchFamily="34" charset="0"/>
                <a:cs typeface="Calibri" panose="020F0502020204030204" pitchFamily="34" charset="0"/>
              </a:rPr>
              <a:t>Decreto Dipartimentale n. 1791 del 20/07/2022 </a:t>
            </a:r>
            <a:r>
              <a:rPr lang="it-IT" dirty="0">
                <a:solidFill>
                  <a:srgbClr val="242424"/>
                </a:solidFill>
                <a:effectLst/>
                <a:ea typeface="Calibri" panose="020F0502020204030204" pitchFamily="34" charset="0"/>
                <a:cs typeface="Calibri" panose="020F0502020204030204" pitchFamily="34" charset="0"/>
              </a:rPr>
              <a:t>– </a:t>
            </a:r>
            <a:r>
              <a:rPr lang="it-IT" b="1" dirty="0">
                <a:solidFill>
                  <a:srgbClr val="242424"/>
                </a:solidFill>
                <a:effectLst/>
                <a:ea typeface="Calibri" panose="020F0502020204030204" pitchFamily="34" charset="0"/>
                <a:cs typeface="Calibri" panose="020F0502020204030204" pitchFamily="34" charset="0"/>
              </a:rPr>
              <a:t>vengono definiti i criteri generali </a:t>
            </a:r>
            <a:r>
              <a:rPr lang="it-IT" dirty="0">
                <a:solidFill>
                  <a:srgbClr val="242424"/>
                </a:solidFill>
                <a:effectLst/>
                <a:ea typeface="Calibri" panose="020F0502020204030204" pitchFamily="34" charset="0"/>
                <a:cs typeface="Calibri" panose="020F0502020204030204" pitchFamily="34" charset="0"/>
              </a:rPr>
              <a:t>e i parametri numerici </a:t>
            </a:r>
            <a:r>
              <a:rPr lang="it-IT" b="1" dirty="0">
                <a:solidFill>
                  <a:srgbClr val="242424"/>
                </a:solidFill>
                <a:effectLst/>
                <a:ea typeface="Calibri" panose="020F0502020204030204" pitchFamily="34" charset="0"/>
                <a:cs typeface="Calibri" panose="020F0502020204030204" pitchFamily="34" charset="0"/>
              </a:rPr>
              <a:t>per la graduazione delle istituzioni scolastiche, </a:t>
            </a:r>
            <a:r>
              <a:rPr lang="it-IT" dirty="0">
                <a:solidFill>
                  <a:srgbClr val="242424"/>
                </a:solidFill>
                <a:effectLst/>
                <a:ea typeface="Calibri" panose="020F0502020204030204" pitchFamily="34" charset="0"/>
                <a:cs typeface="Calibri" panose="020F0502020204030204" pitchFamily="34" charset="0"/>
              </a:rPr>
              <a:t>in base ai quali, con il coinvolgimento di USR e scuole, è stato possibile avviare un complesso lavoro di «pesatura» di tutte le istituzioni scolastiche</a:t>
            </a:r>
          </a:p>
          <a:p>
            <a:pPr marL="342900" indent="-342900" algn="just">
              <a:lnSpc>
                <a:spcPct val="120000"/>
              </a:lnSpc>
              <a:spcAft>
                <a:spcPts val="600"/>
              </a:spcAft>
              <a:buFont typeface="Wingdings" panose="05000000000000000000" pitchFamily="2" charset="2"/>
              <a:buChar char="v"/>
            </a:pPr>
            <a:r>
              <a:rPr lang="it-IT" b="1" i="0" dirty="0">
                <a:solidFill>
                  <a:srgbClr val="19191A"/>
                </a:solidFill>
                <a:effectLst/>
              </a:rPr>
              <a:t>Il 31 maggio 2023</a:t>
            </a:r>
            <a:r>
              <a:rPr lang="it-IT" b="0" i="0" dirty="0">
                <a:solidFill>
                  <a:srgbClr val="19191A"/>
                </a:solidFill>
                <a:effectLst/>
              </a:rPr>
              <a:t> </a:t>
            </a:r>
            <a:r>
              <a:rPr lang="it-IT" b="1" dirty="0">
                <a:solidFill>
                  <a:srgbClr val="242424"/>
                </a:solidFill>
                <a:ea typeface="Calibri" panose="020F0502020204030204" pitchFamily="34" charset="0"/>
                <a:cs typeface="Calibri" panose="020F0502020204030204" pitchFamily="34" charset="0"/>
              </a:rPr>
              <a:t>viene emanato il </a:t>
            </a:r>
            <a:r>
              <a:rPr lang="it-IT" b="1" i="0" dirty="0">
                <a:solidFill>
                  <a:srgbClr val="19191A"/>
                </a:solidFill>
                <a:effectLst/>
              </a:rPr>
              <a:t>Decreto n. 58 </a:t>
            </a:r>
            <a:r>
              <a:rPr lang="it-IT" i="0" dirty="0">
                <a:solidFill>
                  <a:srgbClr val="19191A"/>
                </a:solidFill>
                <a:effectLst/>
              </a:rPr>
              <a:t>che </a:t>
            </a:r>
            <a:r>
              <a:rPr lang="it-IT" b="0" i="0" dirty="0">
                <a:solidFill>
                  <a:srgbClr val="19191A"/>
                </a:solidFill>
                <a:effectLst/>
              </a:rPr>
              <a:t>attribuisce i punteggi per fasce di complessità alle istituzioni scolastiche </a:t>
            </a:r>
            <a:r>
              <a:rPr lang="it-IT" b="1" i="0" dirty="0">
                <a:solidFill>
                  <a:srgbClr val="19191A"/>
                </a:solidFill>
                <a:effectLst/>
              </a:rPr>
              <a:t>in tempo utile per rendere operativi i nuovi criteri a partire </a:t>
            </a:r>
            <a:r>
              <a:rPr lang="it-IT" b="1" i="0" dirty="0" err="1">
                <a:solidFill>
                  <a:srgbClr val="19191A"/>
                </a:solidFill>
                <a:effectLst/>
              </a:rPr>
              <a:t>dall’a.s.</a:t>
            </a:r>
            <a:r>
              <a:rPr lang="it-IT" b="1" i="0" dirty="0">
                <a:solidFill>
                  <a:srgbClr val="19191A"/>
                </a:solidFill>
                <a:effectLst/>
              </a:rPr>
              <a:t> 2023-2024</a:t>
            </a:r>
            <a:endParaRPr lang="it-IT" dirty="0">
              <a:solidFill>
                <a:srgbClr val="002060"/>
              </a:solidFill>
            </a:endParaRPr>
          </a:p>
          <a:p>
            <a:pPr marL="342900" indent="-342900" algn="just">
              <a:lnSpc>
                <a:spcPct val="120000"/>
              </a:lnSpc>
              <a:spcAft>
                <a:spcPts val="600"/>
              </a:spcAft>
              <a:buFont typeface="Wingdings" panose="05000000000000000000" pitchFamily="2" charset="2"/>
              <a:buChar char="v"/>
            </a:pPr>
            <a:r>
              <a:rPr lang="it-IT" b="1" dirty="0">
                <a:solidFill>
                  <a:srgbClr val="242424"/>
                </a:solidFill>
                <a:ea typeface="Calibri" panose="020F0502020204030204" pitchFamily="34" charset="0"/>
                <a:cs typeface="Calibri" panose="020F0502020204030204" pitchFamily="34" charset="0"/>
              </a:rPr>
              <a:t>Il 31 maggio 2023 viene sottoscritto </a:t>
            </a:r>
            <a:r>
              <a:rPr lang="it-IT" dirty="0">
                <a:solidFill>
                  <a:srgbClr val="242424"/>
                </a:solidFill>
                <a:ea typeface="Calibri" panose="020F0502020204030204" pitchFamily="34" charset="0"/>
                <a:cs typeface="Calibri" panose="020F0502020204030204" pitchFamily="34" charset="0"/>
              </a:rPr>
              <a:t>dall’amministrazione e dalle OO.SS. rappresentative </a:t>
            </a:r>
            <a:r>
              <a:rPr lang="it-IT" b="1" dirty="0">
                <a:solidFill>
                  <a:srgbClr val="242424"/>
                </a:solidFill>
                <a:ea typeface="Calibri" panose="020F0502020204030204" pitchFamily="34" charset="0"/>
                <a:cs typeface="Calibri" panose="020F0502020204030204" pitchFamily="34" charset="0"/>
              </a:rPr>
              <a:t>il primo </a:t>
            </a:r>
            <a:r>
              <a:rPr lang="it-IT" b="1" dirty="0">
                <a:solidFill>
                  <a:srgbClr val="002060"/>
                </a:solidFill>
              </a:rPr>
              <a:t>Contratto Integrativo Nazionale (CIN) </a:t>
            </a:r>
            <a:r>
              <a:rPr lang="it-IT" dirty="0">
                <a:solidFill>
                  <a:srgbClr val="002060"/>
                </a:solidFill>
              </a:rPr>
              <a:t>recante i criteri di riparto e impiego del FUN</a:t>
            </a:r>
            <a:r>
              <a:rPr lang="it-IT" dirty="0">
                <a:solidFill>
                  <a:srgbClr val="242424"/>
                </a:solidFill>
                <a:ea typeface="Calibri" panose="020F0502020204030204" pitchFamily="34" charset="0"/>
                <a:cs typeface="Calibri" panose="020F0502020204030204" pitchFamily="34" charset="0"/>
              </a:rPr>
              <a:t> </a:t>
            </a:r>
            <a:endParaRPr lang="it-IT" dirty="0">
              <a:solidFill>
                <a:srgbClr val="242424"/>
              </a:solidFill>
              <a:effectLst/>
              <a:ea typeface="Calibri" panose="020F0502020204030204" pitchFamily="34" charset="0"/>
              <a:cs typeface="Calibri" panose="020F0502020204030204" pitchFamily="34" charset="0"/>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4129502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290316" y="939378"/>
            <a:ext cx="11335253" cy="3474734"/>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r>
              <a:rPr lang="it-IT" sz="2000" b="1" dirty="0">
                <a:solidFill>
                  <a:srgbClr val="002060"/>
                </a:solidFill>
              </a:rPr>
              <a:t>Gli obiettivi </a:t>
            </a:r>
            <a:r>
              <a:rPr lang="it-IT" sz="2000" dirty="0">
                <a:solidFill>
                  <a:srgbClr val="002060"/>
                </a:solidFill>
              </a:rPr>
              <a:t>dell’intervento sono:</a:t>
            </a:r>
          </a:p>
          <a:p>
            <a:pPr algn="just">
              <a:lnSpc>
                <a:spcPct val="120000"/>
              </a:lnSpc>
              <a:spcAft>
                <a:spcPts val="600"/>
              </a:spcAft>
            </a:pPr>
            <a:endParaRPr lang="it-IT" sz="2000" dirty="0">
              <a:solidFill>
                <a:srgbClr val="002060"/>
              </a:solidFill>
            </a:endParaRPr>
          </a:p>
          <a:p>
            <a:pPr marL="342900" indent="-342900" algn="just">
              <a:lnSpc>
                <a:spcPct val="120000"/>
              </a:lnSpc>
              <a:spcAft>
                <a:spcPts val="600"/>
              </a:spcAft>
              <a:buFont typeface="Arial" panose="020B0604020202020204" pitchFamily="34" charset="0"/>
              <a:buChar char="•"/>
            </a:pPr>
            <a:r>
              <a:rPr lang="it-IT" sz="2000" dirty="0">
                <a:solidFill>
                  <a:srgbClr val="002060"/>
                </a:solidFill>
              </a:rPr>
              <a:t>Stabilizzare e dare certezza, nel tempo, agli stipendi dei dirigenti scolastici</a:t>
            </a:r>
          </a:p>
          <a:p>
            <a:pPr marL="342900" indent="-342900" algn="just">
              <a:lnSpc>
                <a:spcPct val="120000"/>
              </a:lnSpc>
              <a:spcAft>
                <a:spcPts val="600"/>
              </a:spcAft>
              <a:buFont typeface="Arial" panose="020B0604020202020204" pitchFamily="34" charset="0"/>
              <a:buChar char="•"/>
            </a:pPr>
            <a:r>
              <a:rPr lang="it-IT" sz="2000" dirty="0">
                <a:solidFill>
                  <a:srgbClr val="002060"/>
                </a:solidFill>
              </a:rPr>
              <a:t>Uniformare su tutto il territorio nazionale la retribuzione di posizione di parte variabile livellando verso l’alto la fasce stipendiali</a:t>
            </a:r>
          </a:p>
          <a:p>
            <a:pPr marL="342900" indent="-342900" algn="just">
              <a:lnSpc>
                <a:spcPct val="120000"/>
              </a:lnSpc>
              <a:spcAft>
                <a:spcPts val="600"/>
              </a:spcAft>
              <a:buFont typeface="Arial" panose="020B0604020202020204" pitchFamily="34" charset="0"/>
              <a:buChar char="•"/>
            </a:pPr>
            <a:r>
              <a:rPr lang="it-IT" sz="2000" dirty="0">
                <a:solidFill>
                  <a:srgbClr val="002060"/>
                </a:solidFill>
              </a:rPr>
              <a:t>Evitare alcun tipo di penalizzazione per i dirigenti scolastici</a:t>
            </a:r>
          </a:p>
          <a:p>
            <a:pPr algn="just">
              <a:lnSpc>
                <a:spcPct val="120000"/>
              </a:lnSpc>
              <a:spcAft>
                <a:spcPts val="600"/>
              </a:spcAft>
            </a:pPr>
            <a:endParaRPr lang="it-IT" sz="2000" dirty="0">
              <a:solidFill>
                <a:srgbClr val="002060"/>
              </a:solidFill>
            </a:endParaRPr>
          </a:p>
          <a:p>
            <a:pPr algn="just">
              <a:lnSpc>
                <a:spcPct val="120000"/>
              </a:lnSpc>
              <a:spcAft>
                <a:spcPts val="600"/>
              </a:spcAft>
            </a:pPr>
            <a:endParaRPr lang="it-IT" sz="20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98450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369512" y="584375"/>
            <a:ext cx="11335253" cy="5863144"/>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r>
              <a:rPr lang="it-IT" sz="2000" dirty="0">
                <a:solidFill>
                  <a:srgbClr val="002060"/>
                </a:solidFill>
              </a:rPr>
              <a:t>La nuova disciplina </a:t>
            </a:r>
          </a:p>
          <a:p>
            <a:pPr algn="just">
              <a:lnSpc>
                <a:spcPct val="120000"/>
              </a:lnSpc>
              <a:spcAft>
                <a:spcPts val="600"/>
              </a:spcAft>
            </a:pPr>
            <a:r>
              <a:rPr lang="it-IT" sz="2000" b="1" dirty="0">
                <a:solidFill>
                  <a:srgbClr val="002060"/>
                </a:solidFill>
              </a:rPr>
              <a:t>Supera le difformità regionali</a:t>
            </a:r>
            <a:r>
              <a:rPr lang="it-IT" sz="2000" dirty="0">
                <a:solidFill>
                  <a:srgbClr val="002060"/>
                </a:solidFill>
              </a:rPr>
              <a:t>, passando dalla Contrattazione integrativa regionale (CIR), cioè da 18 Contratti diversi per 18 Regioni, alla </a:t>
            </a:r>
            <a:r>
              <a:rPr lang="it-IT" sz="2000" b="1" dirty="0">
                <a:solidFill>
                  <a:srgbClr val="002060"/>
                </a:solidFill>
              </a:rPr>
              <a:t>Contrattazione Integrativa Nazionale (CIN)</a:t>
            </a:r>
            <a:r>
              <a:rPr lang="it-IT" sz="2000" dirty="0">
                <a:solidFill>
                  <a:srgbClr val="002060"/>
                </a:solidFill>
              </a:rPr>
              <a:t>, cioè ad un unico Contratto, che consente di uniformare, su tutto il territorio nazionale,  la retribuzione di posizione di parte variabile correlata alla attribuzione di tre fasce retributive ( A, B, C), assegnando i seguenti livelli retributivi (lordo dipendente):</a:t>
            </a:r>
          </a:p>
          <a:p>
            <a:pPr algn="just">
              <a:lnSpc>
                <a:spcPct val="120000"/>
              </a:lnSpc>
              <a:spcAft>
                <a:spcPts val="600"/>
              </a:spcAft>
            </a:pPr>
            <a:endParaRPr lang="it-IT" sz="2000" dirty="0">
              <a:solidFill>
                <a:srgbClr val="002060"/>
              </a:solidFill>
            </a:endParaRPr>
          </a:p>
          <a:p>
            <a:pPr marL="0" lvl="3" indent="-342900" algn="just">
              <a:lnSpc>
                <a:spcPct val="120000"/>
              </a:lnSpc>
              <a:spcAft>
                <a:spcPts val="600"/>
              </a:spcAft>
              <a:buFont typeface="Wingdings" panose="05000000000000000000" pitchFamily="2" charset="2"/>
              <a:buChar char="Ø"/>
            </a:pPr>
            <a:r>
              <a:rPr lang="it-IT" sz="2000" b="1" dirty="0">
                <a:solidFill>
                  <a:srgbClr val="002060"/>
                </a:solidFill>
              </a:rPr>
              <a:t>FASCIA A: 21.600 euro</a:t>
            </a:r>
          </a:p>
          <a:p>
            <a:pPr marL="0" lvl="3" indent="-342900" algn="just">
              <a:lnSpc>
                <a:spcPct val="120000"/>
              </a:lnSpc>
              <a:spcAft>
                <a:spcPts val="600"/>
              </a:spcAft>
              <a:buFont typeface="Wingdings" panose="05000000000000000000" pitchFamily="2" charset="2"/>
              <a:buChar char="Ø"/>
            </a:pPr>
            <a:r>
              <a:rPr lang="it-IT" sz="2000" b="1" dirty="0">
                <a:solidFill>
                  <a:srgbClr val="002060"/>
                </a:solidFill>
              </a:rPr>
              <a:t>FASCIA B: 17.600 euro</a:t>
            </a:r>
          </a:p>
          <a:p>
            <a:pPr marL="0" lvl="3" indent="-342900" algn="just">
              <a:lnSpc>
                <a:spcPct val="120000"/>
              </a:lnSpc>
              <a:spcAft>
                <a:spcPts val="600"/>
              </a:spcAft>
              <a:buFont typeface="Wingdings" panose="05000000000000000000" pitchFamily="2" charset="2"/>
              <a:buChar char="Ø"/>
            </a:pPr>
            <a:r>
              <a:rPr lang="it-IT" sz="2000" b="1" dirty="0">
                <a:solidFill>
                  <a:srgbClr val="002060"/>
                </a:solidFill>
              </a:rPr>
              <a:t>FASCIA C: 13.600 euro</a:t>
            </a:r>
          </a:p>
          <a:p>
            <a:pPr marL="342900" indent="-342900" algn="just">
              <a:lnSpc>
                <a:spcPct val="150000"/>
              </a:lnSpc>
              <a:spcAft>
                <a:spcPts val="600"/>
              </a:spcAft>
              <a:buFont typeface="Arial" panose="020B0604020202020204" pitchFamily="34" charset="0"/>
              <a:buChar char="•"/>
            </a:pPr>
            <a:endParaRPr lang="it-IT" sz="2000" dirty="0">
              <a:solidFill>
                <a:srgbClr val="002060"/>
              </a:solidFill>
            </a:endParaRPr>
          </a:p>
          <a:p>
            <a:pPr algn="just">
              <a:spcAft>
                <a:spcPts val="600"/>
              </a:spcAft>
            </a:pPr>
            <a:endParaRPr lang="it-IT" sz="2000" dirty="0">
              <a:solidFill>
                <a:srgbClr val="002060"/>
              </a:solidFill>
            </a:endParaRPr>
          </a:p>
          <a:p>
            <a:pPr marL="342900" indent="-342900" algn="just">
              <a:spcAft>
                <a:spcPts val="600"/>
              </a:spcAft>
              <a:buFont typeface="Arial" panose="020B0604020202020204" pitchFamily="34" charset="0"/>
              <a:buChar char="•"/>
            </a:pPr>
            <a:endParaRPr lang="it-IT" sz="2000" dirty="0">
              <a:solidFill>
                <a:srgbClr val="002060"/>
              </a:solidFill>
            </a:endParaRPr>
          </a:p>
          <a:p>
            <a:pPr marL="342900" indent="-342900" algn="just">
              <a:spcAft>
                <a:spcPts val="600"/>
              </a:spcAft>
              <a:buFont typeface="Arial" panose="020B0604020202020204" pitchFamily="34" charset="0"/>
              <a:buChar char="•"/>
            </a:pPr>
            <a:endParaRPr lang="it-IT" sz="20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449531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369512" y="584375"/>
            <a:ext cx="11335253" cy="427746"/>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r>
              <a:rPr lang="it-IT" sz="2000" dirty="0">
                <a:solidFill>
                  <a:srgbClr val="002060"/>
                </a:solidFill>
              </a:rPr>
              <a:t>GRADUAZIONE NAZIONALE </a:t>
            </a:r>
            <a:r>
              <a:rPr lang="it-IT" sz="2000" dirty="0" err="1">
                <a:solidFill>
                  <a:srgbClr val="002060"/>
                </a:solidFill>
              </a:rPr>
              <a:t>a.s.</a:t>
            </a:r>
            <a:r>
              <a:rPr lang="it-IT" sz="2000" dirty="0">
                <a:solidFill>
                  <a:srgbClr val="002060"/>
                </a:solidFill>
              </a:rPr>
              <a:t> 2023/2024</a:t>
            </a: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aphicFrame>
        <p:nvGraphicFramePr>
          <p:cNvPr id="4" name="Tabella 3">
            <a:extLst>
              <a:ext uri="{FF2B5EF4-FFF2-40B4-BE49-F238E27FC236}">
                <a16:creationId xmlns:a16="http://schemas.microsoft.com/office/drawing/2014/main" id="{486B4EC6-FC49-2006-8458-CB6A32CFBDED}"/>
              </a:ext>
            </a:extLst>
          </p:cNvPr>
          <p:cNvGraphicFramePr>
            <a:graphicFrameLocks noGrp="1"/>
          </p:cNvGraphicFramePr>
          <p:nvPr>
            <p:extLst>
              <p:ext uri="{D42A27DB-BD31-4B8C-83A1-F6EECF244321}">
                <p14:modId xmlns:p14="http://schemas.microsoft.com/office/powerpoint/2010/main" val="405615443"/>
              </p:ext>
            </p:extLst>
          </p:nvPr>
        </p:nvGraphicFramePr>
        <p:xfrm>
          <a:off x="1955408" y="1012121"/>
          <a:ext cx="7469945" cy="5320665"/>
        </p:xfrm>
        <a:graphic>
          <a:graphicData uri="http://schemas.openxmlformats.org/drawingml/2006/table">
            <a:tbl>
              <a:tblPr>
                <a:tableStyleId>{5C22544A-7EE6-4342-B048-85BDC9FD1C3A}</a:tableStyleId>
              </a:tblPr>
              <a:tblGrid>
                <a:gridCol w="3263993">
                  <a:extLst>
                    <a:ext uri="{9D8B030D-6E8A-4147-A177-3AD203B41FA5}">
                      <a16:colId xmlns:a16="http://schemas.microsoft.com/office/drawing/2014/main" val="1826589637"/>
                    </a:ext>
                  </a:extLst>
                </a:gridCol>
                <a:gridCol w="1051488">
                  <a:extLst>
                    <a:ext uri="{9D8B030D-6E8A-4147-A177-3AD203B41FA5}">
                      <a16:colId xmlns:a16="http://schemas.microsoft.com/office/drawing/2014/main" val="1098543665"/>
                    </a:ext>
                  </a:extLst>
                </a:gridCol>
                <a:gridCol w="1051488">
                  <a:extLst>
                    <a:ext uri="{9D8B030D-6E8A-4147-A177-3AD203B41FA5}">
                      <a16:colId xmlns:a16="http://schemas.microsoft.com/office/drawing/2014/main" val="2251566703"/>
                    </a:ext>
                  </a:extLst>
                </a:gridCol>
                <a:gridCol w="1051488">
                  <a:extLst>
                    <a:ext uri="{9D8B030D-6E8A-4147-A177-3AD203B41FA5}">
                      <a16:colId xmlns:a16="http://schemas.microsoft.com/office/drawing/2014/main" val="1484380537"/>
                    </a:ext>
                  </a:extLst>
                </a:gridCol>
                <a:gridCol w="1051488">
                  <a:extLst>
                    <a:ext uri="{9D8B030D-6E8A-4147-A177-3AD203B41FA5}">
                      <a16:colId xmlns:a16="http://schemas.microsoft.com/office/drawing/2014/main" val="2593046620"/>
                    </a:ext>
                  </a:extLst>
                </a:gridCol>
              </a:tblGrid>
              <a:tr h="216648">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tc gridSpan="3">
                  <a:txBody>
                    <a:bodyPr/>
                    <a:lstStyle/>
                    <a:p>
                      <a:pPr algn="ctr" fontAlgn="ctr"/>
                      <a:r>
                        <a:rPr lang="it-IT" sz="1600" u="none" strike="noStrike" dirty="0">
                          <a:effectLst/>
                        </a:rPr>
                        <a:t>FASCE</a:t>
                      </a:r>
                      <a:endParaRPr lang="it-IT" sz="16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it-IT"/>
                    </a:p>
                  </a:txBody>
                  <a:tcPr/>
                </a:tc>
                <a:tc hMerge="1">
                  <a:txBody>
                    <a:bodyPr/>
                    <a:lstStyle/>
                    <a:p>
                      <a:endParaRPr lang="it-IT"/>
                    </a:p>
                  </a:txBody>
                  <a:tcPr/>
                </a:tc>
                <a:tc>
                  <a:txBody>
                    <a:bodyPr/>
                    <a:lstStyle/>
                    <a:p>
                      <a:pPr algn="l" fontAlgn="b"/>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9842325"/>
                  </a:ext>
                </a:extLst>
              </a:tr>
              <a:tr h="216648">
                <a:tc>
                  <a:txBody>
                    <a:bodyPr/>
                    <a:lstStyle/>
                    <a:p>
                      <a:pPr algn="l" fontAlgn="b"/>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B</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C</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Totale</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52245526"/>
                  </a:ext>
                </a:extLst>
              </a:tr>
              <a:tr h="216648">
                <a:tc>
                  <a:txBody>
                    <a:bodyPr/>
                    <a:lstStyle/>
                    <a:p>
                      <a:pPr algn="l" fontAlgn="b"/>
                      <a:r>
                        <a:rPr lang="it-IT" sz="1600" u="none" strike="noStrike">
                          <a:effectLst/>
                        </a:rPr>
                        <a:t>ABRUZZO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49</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124</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190</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49990795"/>
                  </a:ext>
                </a:extLst>
              </a:tr>
              <a:tr h="216648">
                <a:tc>
                  <a:txBody>
                    <a:bodyPr/>
                    <a:lstStyle/>
                    <a:p>
                      <a:pPr algn="l" fontAlgn="b"/>
                      <a:r>
                        <a:rPr lang="it-IT" sz="1600" u="none" strike="noStrike">
                          <a:effectLst/>
                        </a:rPr>
                        <a:t>BASILICATA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75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25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110</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79010873"/>
                  </a:ext>
                </a:extLst>
              </a:tr>
              <a:tr h="216648">
                <a:tc>
                  <a:txBody>
                    <a:bodyPr/>
                    <a:lstStyle/>
                    <a:p>
                      <a:pPr algn="l" fontAlgn="b"/>
                      <a:r>
                        <a:rPr lang="it-IT" sz="1600" u="none" strike="noStrike">
                          <a:effectLst/>
                        </a:rPr>
                        <a:t>CALABRIA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46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246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68</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360</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94022500"/>
                  </a:ext>
                </a:extLst>
              </a:tr>
              <a:tr h="216648">
                <a:tc>
                  <a:txBody>
                    <a:bodyPr/>
                    <a:lstStyle/>
                    <a:p>
                      <a:pPr algn="l" fontAlgn="b"/>
                      <a:r>
                        <a:rPr lang="it-IT" sz="1600" u="none" strike="noStrike">
                          <a:effectLst/>
                        </a:rPr>
                        <a:t>CAMPANIA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82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632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253</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967</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81498468"/>
                  </a:ext>
                </a:extLst>
              </a:tr>
              <a:tr h="216648">
                <a:tc>
                  <a:txBody>
                    <a:bodyPr/>
                    <a:lstStyle/>
                    <a:p>
                      <a:pPr algn="l" fontAlgn="b"/>
                      <a:r>
                        <a:rPr lang="it-IT" sz="1600" u="none" strike="noStrike">
                          <a:effectLst/>
                        </a:rPr>
                        <a:t>EMILIA ROMAGNA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175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322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533</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68580958"/>
                  </a:ext>
                </a:extLst>
              </a:tr>
              <a:tr h="216648">
                <a:tc>
                  <a:txBody>
                    <a:bodyPr/>
                    <a:lstStyle/>
                    <a:p>
                      <a:pPr algn="l" fontAlgn="b"/>
                      <a:r>
                        <a:rPr lang="it-IT" sz="1600" u="none" strike="noStrike">
                          <a:effectLst/>
                        </a:rPr>
                        <a:t>FRIULI</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41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95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167</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66743200"/>
                  </a:ext>
                </a:extLst>
              </a:tr>
              <a:tr h="216648">
                <a:tc>
                  <a:txBody>
                    <a:bodyPr/>
                    <a:lstStyle/>
                    <a:p>
                      <a:pPr algn="l" fontAlgn="b"/>
                      <a:r>
                        <a:rPr lang="it-IT" sz="1600" u="none" strike="noStrike">
                          <a:effectLst/>
                        </a:rPr>
                        <a:t>LAZIO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137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533</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52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722</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51917923"/>
                  </a:ext>
                </a:extLst>
              </a:tr>
              <a:tr h="216648">
                <a:tc>
                  <a:txBody>
                    <a:bodyPr/>
                    <a:lstStyle/>
                    <a:p>
                      <a:pPr algn="l" fontAlgn="b"/>
                      <a:r>
                        <a:rPr lang="it-IT" sz="1600" u="none" strike="noStrike">
                          <a:effectLst/>
                        </a:rPr>
                        <a:t>LIGURIA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59</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106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21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186</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35317826"/>
                  </a:ext>
                </a:extLst>
              </a:tr>
              <a:tr h="216648">
                <a:tc>
                  <a:txBody>
                    <a:bodyPr/>
                    <a:lstStyle/>
                    <a:p>
                      <a:pPr algn="l" fontAlgn="b"/>
                      <a:r>
                        <a:rPr lang="it-IT" sz="1600" u="none" strike="noStrike" dirty="0">
                          <a:effectLst/>
                        </a:rPr>
                        <a:t>LOMBARDIA</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390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673</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71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1134</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78247790"/>
                  </a:ext>
                </a:extLst>
              </a:tr>
              <a:tr h="216648">
                <a:tc>
                  <a:txBody>
                    <a:bodyPr/>
                    <a:lstStyle/>
                    <a:p>
                      <a:pPr algn="l" fontAlgn="b"/>
                      <a:r>
                        <a:rPr lang="it-IT" sz="1600" u="none" strike="noStrike">
                          <a:effectLst/>
                        </a:rPr>
                        <a:t>MARCHE</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56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156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229</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94666245"/>
                  </a:ext>
                </a:extLst>
              </a:tr>
              <a:tr h="216648">
                <a:tc>
                  <a:txBody>
                    <a:bodyPr/>
                    <a:lstStyle/>
                    <a:p>
                      <a:pPr algn="l" fontAlgn="b"/>
                      <a:r>
                        <a:rPr lang="it-IT" sz="1600" u="none" strike="noStrike">
                          <a:effectLst/>
                        </a:rPr>
                        <a:t>MOLISE</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9</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34</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9</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52</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68479706"/>
                  </a:ext>
                </a:extLst>
              </a:tr>
              <a:tr h="216648">
                <a:tc>
                  <a:txBody>
                    <a:bodyPr/>
                    <a:lstStyle/>
                    <a:p>
                      <a:pPr algn="l" fontAlgn="b"/>
                      <a:r>
                        <a:rPr lang="it-IT" sz="1600" u="none" strike="noStrike">
                          <a:effectLst/>
                        </a:rPr>
                        <a:t>PIEMONTE</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163</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348</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28</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539</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60480881"/>
                  </a:ext>
                </a:extLst>
              </a:tr>
              <a:tr h="216648">
                <a:tc>
                  <a:txBody>
                    <a:bodyPr/>
                    <a:lstStyle/>
                    <a:p>
                      <a:pPr algn="l" fontAlgn="b"/>
                      <a:r>
                        <a:rPr lang="it-IT" sz="1600" u="none" strike="noStrike">
                          <a:effectLst/>
                        </a:rPr>
                        <a:t>PUGLIA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66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385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176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627</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14792817"/>
                  </a:ext>
                </a:extLst>
              </a:tr>
              <a:tr h="216648">
                <a:tc>
                  <a:txBody>
                    <a:bodyPr/>
                    <a:lstStyle/>
                    <a:p>
                      <a:pPr algn="l" fontAlgn="b"/>
                      <a:r>
                        <a:rPr lang="it-IT" sz="1600" u="none" strike="noStrike">
                          <a:effectLst/>
                        </a:rPr>
                        <a:t>SARDEGNA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173</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65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270</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5533143"/>
                  </a:ext>
                </a:extLst>
              </a:tr>
              <a:tr h="216648">
                <a:tc>
                  <a:txBody>
                    <a:bodyPr/>
                    <a:lstStyle/>
                    <a:p>
                      <a:pPr algn="l" fontAlgn="b"/>
                      <a:r>
                        <a:rPr lang="it-IT" sz="1600" u="none" strike="noStrike">
                          <a:effectLst/>
                        </a:rPr>
                        <a:t>SICILIA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110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517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175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802</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08465388"/>
                  </a:ext>
                </a:extLst>
              </a:tr>
              <a:tr h="216648">
                <a:tc>
                  <a:txBody>
                    <a:bodyPr/>
                    <a:lstStyle/>
                    <a:p>
                      <a:pPr algn="l" fontAlgn="b"/>
                      <a:r>
                        <a:rPr lang="it-IT" sz="1600" u="none" strike="noStrike">
                          <a:effectLst/>
                        </a:rPr>
                        <a:t>TOSCANA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150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280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40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470</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75271230"/>
                  </a:ext>
                </a:extLst>
              </a:tr>
              <a:tr h="216648">
                <a:tc>
                  <a:txBody>
                    <a:bodyPr/>
                    <a:lstStyle/>
                    <a:p>
                      <a:pPr algn="l" fontAlgn="b"/>
                      <a:r>
                        <a:rPr lang="it-IT" sz="1600" u="none" strike="noStrike">
                          <a:effectLst/>
                        </a:rPr>
                        <a:t>UMBRIA</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89</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20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139</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71582550"/>
                  </a:ext>
                </a:extLst>
              </a:tr>
              <a:tr h="216648">
                <a:tc>
                  <a:txBody>
                    <a:bodyPr/>
                    <a:lstStyle/>
                    <a:p>
                      <a:pPr algn="l" fontAlgn="b"/>
                      <a:r>
                        <a:rPr lang="it-IT" sz="1600" u="none" strike="noStrike">
                          <a:effectLst/>
                        </a:rPr>
                        <a:t>VENETO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160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369</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63</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592</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141329"/>
                  </a:ext>
                </a:extLst>
              </a:tr>
              <a:tr h="216648">
                <a:tc>
                  <a:txBody>
                    <a:bodyPr/>
                    <a:lstStyle/>
                    <a:p>
                      <a:pPr algn="l" fontAlgn="b"/>
                      <a:r>
                        <a:rPr lang="it-IT" sz="1600" u="none" strike="noStrike">
                          <a:effectLst/>
                        </a:rPr>
                        <a:t>Totale complessivo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1765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5157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a:effectLst/>
                        </a:rPr>
                        <a:t>1167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600" u="none" strike="noStrike" dirty="0">
                          <a:effectLst/>
                        </a:rPr>
                        <a:t>8089</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67406545"/>
                  </a:ext>
                </a:extLst>
              </a:tr>
            </a:tbl>
          </a:graphicData>
        </a:graphic>
      </p:graphicFrame>
    </p:spTree>
    <p:extLst>
      <p:ext uri="{BB962C8B-B14F-4D97-AF65-F5344CB8AC3E}">
        <p14:creationId xmlns:p14="http://schemas.microsoft.com/office/powerpoint/2010/main" val="1686347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343056" y="-118036"/>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343056" y="1133745"/>
            <a:ext cx="11335253" cy="4136453"/>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r>
              <a:rPr lang="it-IT" sz="2000" dirty="0">
                <a:solidFill>
                  <a:srgbClr val="002060"/>
                </a:solidFill>
              </a:rPr>
              <a:t>La nuova disciplina</a:t>
            </a:r>
          </a:p>
          <a:p>
            <a:pPr algn="just">
              <a:lnSpc>
                <a:spcPct val="120000"/>
              </a:lnSpc>
              <a:spcAft>
                <a:spcPts val="600"/>
              </a:spcAft>
            </a:pPr>
            <a:r>
              <a:rPr lang="it-IT" sz="2000" b="1" dirty="0">
                <a:solidFill>
                  <a:srgbClr val="002060"/>
                </a:solidFill>
              </a:rPr>
              <a:t>Incrementa la retribuzione di posizione </a:t>
            </a:r>
            <a:r>
              <a:rPr lang="it-IT" sz="2000" dirty="0">
                <a:solidFill>
                  <a:srgbClr val="002060"/>
                </a:solidFill>
              </a:rPr>
              <a:t>di parte variabile della quasi totalità </a:t>
            </a:r>
            <a:r>
              <a:rPr lang="it-IT" sz="2000" b="1" dirty="0">
                <a:solidFill>
                  <a:srgbClr val="002060"/>
                </a:solidFill>
              </a:rPr>
              <a:t>dei  dirigenti scolastici.</a:t>
            </a:r>
            <a:endParaRPr lang="it-IT" sz="2000" dirty="0">
              <a:solidFill>
                <a:srgbClr val="002060"/>
              </a:solidFill>
            </a:endParaRPr>
          </a:p>
          <a:p>
            <a:pPr algn="just">
              <a:lnSpc>
                <a:spcPct val="120000"/>
              </a:lnSpc>
              <a:spcAft>
                <a:spcPts val="600"/>
              </a:spcAft>
            </a:pPr>
            <a:r>
              <a:rPr lang="it-IT" sz="2000" dirty="0">
                <a:solidFill>
                  <a:srgbClr val="002060"/>
                </a:solidFill>
              </a:rPr>
              <a:t>In particolare, a partire dal 1 settembre 2023: </a:t>
            </a:r>
          </a:p>
          <a:p>
            <a:pPr marL="342900" indent="-342900" algn="just">
              <a:lnSpc>
                <a:spcPct val="120000"/>
              </a:lnSpc>
              <a:spcAft>
                <a:spcPts val="600"/>
              </a:spcAft>
              <a:buFont typeface="Wingdings" panose="05000000000000000000" pitchFamily="2" charset="2"/>
              <a:buChar char="v"/>
            </a:pPr>
            <a:r>
              <a:rPr lang="it-IT" sz="2000" b="1" dirty="0">
                <a:solidFill>
                  <a:srgbClr val="002060"/>
                </a:solidFill>
              </a:rPr>
              <a:t>N. 1.787 posizioni dirigenziali </a:t>
            </a:r>
            <a:r>
              <a:rPr lang="it-IT" sz="2000" dirty="0">
                <a:solidFill>
                  <a:srgbClr val="002060"/>
                </a:solidFill>
              </a:rPr>
              <a:t>vedranno incrementate la posizione di parte variabile </a:t>
            </a:r>
            <a:r>
              <a:rPr lang="it-IT" sz="2000" b="1" dirty="0">
                <a:solidFill>
                  <a:srgbClr val="002060"/>
                </a:solidFill>
              </a:rPr>
              <a:t>per oltre 5.000 euro annue </a:t>
            </a:r>
            <a:r>
              <a:rPr lang="it-IT" sz="2000" dirty="0">
                <a:solidFill>
                  <a:srgbClr val="002060"/>
                </a:solidFill>
              </a:rPr>
              <a:t>lordo dipendente;</a:t>
            </a:r>
          </a:p>
          <a:p>
            <a:pPr marL="342900" indent="-342900" algn="just">
              <a:lnSpc>
                <a:spcPct val="120000"/>
              </a:lnSpc>
              <a:spcAft>
                <a:spcPts val="600"/>
              </a:spcAft>
              <a:buFont typeface="Wingdings" panose="05000000000000000000" pitchFamily="2" charset="2"/>
              <a:buChar char="v"/>
            </a:pPr>
            <a:r>
              <a:rPr lang="it-IT" sz="2000" b="1" dirty="0">
                <a:solidFill>
                  <a:srgbClr val="002060"/>
                </a:solidFill>
              </a:rPr>
              <a:t>N. 2.556 posizioni dirigenziali </a:t>
            </a:r>
            <a:r>
              <a:rPr lang="it-IT" sz="2000" dirty="0">
                <a:solidFill>
                  <a:srgbClr val="002060"/>
                </a:solidFill>
              </a:rPr>
              <a:t>vedranno incrementate la posizione di parte variabile </a:t>
            </a:r>
            <a:r>
              <a:rPr lang="it-IT" sz="2000" b="1" dirty="0">
                <a:solidFill>
                  <a:srgbClr val="002060"/>
                </a:solidFill>
              </a:rPr>
              <a:t>da un minimo di 3.000 a un massimo di 5.000 euro annue </a:t>
            </a:r>
            <a:r>
              <a:rPr lang="it-IT" sz="2000" dirty="0">
                <a:solidFill>
                  <a:srgbClr val="002060"/>
                </a:solidFill>
              </a:rPr>
              <a:t>lordo dipendente;</a:t>
            </a:r>
          </a:p>
          <a:p>
            <a:pPr marL="342900" indent="-342900" algn="just">
              <a:lnSpc>
                <a:spcPct val="120000"/>
              </a:lnSpc>
              <a:spcAft>
                <a:spcPts val="600"/>
              </a:spcAft>
              <a:buFont typeface="Wingdings" panose="05000000000000000000" pitchFamily="2" charset="2"/>
              <a:buChar char="v"/>
            </a:pPr>
            <a:r>
              <a:rPr lang="it-IT" sz="2000" b="1" dirty="0">
                <a:solidFill>
                  <a:srgbClr val="002060"/>
                </a:solidFill>
              </a:rPr>
              <a:t>N. 3.343 posizioni dirigenziali </a:t>
            </a:r>
            <a:r>
              <a:rPr lang="it-IT" sz="2000" dirty="0">
                <a:solidFill>
                  <a:srgbClr val="002060"/>
                </a:solidFill>
              </a:rPr>
              <a:t>vedranno incrementate la posizione di parte variabile </a:t>
            </a:r>
            <a:r>
              <a:rPr lang="it-IT" sz="2000" b="1" dirty="0">
                <a:solidFill>
                  <a:srgbClr val="002060"/>
                </a:solidFill>
              </a:rPr>
              <a:t>fino ad un massimo di 3.000 euro annue </a:t>
            </a:r>
            <a:r>
              <a:rPr lang="it-IT" sz="2000" dirty="0">
                <a:solidFill>
                  <a:srgbClr val="002060"/>
                </a:solidFill>
              </a:rPr>
              <a:t>lordo dipendente.</a:t>
            </a: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752603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98B0E8-A0F4-6ABD-46CA-770DF1BBD885}"/>
              </a:ext>
            </a:extLst>
          </p:cNvPr>
          <p:cNvSpPr>
            <a:spLocks noGrp="1"/>
          </p:cNvSpPr>
          <p:nvPr>
            <p:ph type="title"/>
          </p:nvPr>
        </p:nvSpPr>
        <p:spPr>
          <a:xfrm>
            <a:off x="613914" y="873225"/>
            <a:ext cx="10976300" cy="723600"/>
          </a:xfrm>
        </p:spPr>
        <p:txBody>
          <a:bodyPr/>
          <a:lstStyle/>
          <a:p>
            <a:r>
              <a:rPr lang="it-IT" dirty="0"/>
              <a:t>INCREMENTO POSIZIONE VARIABILE (PPV) A.S. 2022/2023</a:t>
            </a:r>
          </a:p>
        </p:txBody>
      </p:sp>
      <p:sp>
        <p:nvSpPr>
          <p:cNvPr id="3" name="Segnaposto testo 2">
            <a:extLst>
              <a:ext uri="{FF2B5EF4-FFF2-40B4-BE49-F238E27FC236}">
                <a16:creationId xmlns:a16="http://schemas.microsoft.com/office/drawing/2014/main" id="{1674F985-1F3B-5B02-519A-56061DEA6C9E}"/>
              </a:ext>
            </a:extLst>
          </p:cNvPr>
          <p:cNvSpPr>
            <a:spLocks noGrp="1"/>
          </p:cNvSpPr>
          <p:nvPr>
            <p:ph type="body" sz="quarter" idx="11"/>
          </p:nvPr>
        </p:nvSpPr>
        <p:spPr>
          <a:xfrm>
            <a:off x="613914" y="1294875"/>
            <a:ext cx="10574092" cy="169200"/>
          </a:xfrm>
        </p:spPr>
        <p:txBody>
          <a:bodyPr/>
          <a:lstStyle/>
          <a:p>
            <a:r>
              <a:rPr lang="it-IT" sz="1600" dirty="0"/>
              <a:t>Per numero di istituzioni scolastiche – importi lordo dipendente</a:t>
            </a:r>
          </a:p>
        </p:txBody>
      </p:sp>
      <p:graphicFrame>
        <p:nvGraphicFramePr>
          <p:cNvPr id="4" name="Tabella 3">
            <a:extLst>
              <a:ext uri="{FF2B5EF4-FFF2-40B4-BE49-F238E27FC236}">
                <a16:creationId xmlns:a16="http://schemas.microsoft.com/office/drawing/2014/main" id="{8D89342C-9FD6-1792-D65C-A465C5F21E41}"/>
              </a:ext>
            </a:extLst>
          </p:cNvPr>
          <p:cNvGraphicFramePr>
            <a:graphicFrameLocks noGrp="1"/>
          </p:cNvGraphicFramePr>
          <p:nvPr>
            <p:extLst>
              <p:ext uri="{D42A27DB-BD31-4B8C-83A1-F6EECF244321}">
                <p14:modId xmlns:p14="http://schemas.microsoft.com/office/powerpoint/2010/main" val="1319875336"/>
              </p:ext>
            </p:extLst>
          </p:nvPr>
        </p:nvGraphicFramePr>
        <p:xfrm>
          <a:off x="6532804" y="2004966"/>
          <a:ext cx="5320842" cy="3916813"/>
        </p:xfrm>
        <a:graphic>
          <a:graphicData uri="http://schemas.openxmlformats.org/drawingml/2006/table">
            <a:tbl>
              <a:tblPr>
                <a:tableStyleId>{5C22544A-7EE6-4342-B048-85BDC9FD1C3A}</a:tableStyleId>
              </a:tblPr>
              <a:tblGrid>
                <a:gridCol w="2371894">
                  <a:extLst>
                    <a:ext uri="{9D8B030D-6E8A-4147-A177-3AD203B41FA5}">
                      <a16:colId xmlns:a16="http://schemas.microsoft.com/office/drawing/2014/main" val="306631410"/>
                    </a:ext>
                  </a:extLst>
                </a:gridCol>
                <a:gridCol w="2948948">
                  <a:extLst>
                    <a:ext uri="{9D8B030D-6E8A-4147-A177-3AD203B41FA5}">
                      <a16:colId xmlns:a16="http://schemas.microsoft.com/office/drawing/2014/main" val="828058477"/>
                    </a:ext>
                  </a:extLst>
                </a:gridCol>
              </a:tblGrid>
              <a:tr h="427451">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u="none" strike="noStrike" dirty="0">
                          <a:effectLst/>
                        </a:rPr>
                        <a:t>INCREMENTO PPV per RANGE </a:t>
                      </a:r>
                      <a:endParaRPr lang="it-IT"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49379633"/>
                  </a:ext>
                </a:extLst>
              </a:tr>
              <a:tr h="427451">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n. istituzioni scolastiche</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45286658"/>
                  </a:ext>
                </a:extLst>
              </a:tr>
              <a:tr h="427451">
                <a:tc>
                  <a:txBody>
                    <a:bodyPr/>
                    <a:lstStyle/>
                    <a:p>
                      <a:pPr algn="l" fontAlgn="b"/>
                      <a:r>
                        <a:rPr lang="it-IT" sz="1600" u="none" strike="noStrike" dirty="0">
                          <a:effectLst/>
                        </a:rPr>
                        <a:t>  maggiore di 9.000 euro</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97</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96970972"/>
                  </a:ext>
                </a:extLst>
              </a:tr>
              <a:tr h="427451">
                <a:tc>
                  <a:txBody>
                    <a:bodyPr/>
                    <a:lstStyle/>
                    <a:p>
                      <a:pPr algn="l" fontAlgn="b"/>
                      <a:r>
                        <a:rPr lang="it-IT" sz="1600" u="none" strike="noStrike" dirty="0">
                          <a:effectLst/>
                        </a:rPr>
                        <a:t>6.001 - 9.000 euro</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911</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74293792"/>
                  </a:ext>
                </a:extLst>
              </a:tr>
              <a:tr h="427451">
                <a:tc>
                  <a:txBody>
                    <a:bodyPr/>
                    <a:lstStyle/>
                    <a:p>
                      <a:pPr algn="l" fontAlgn="b"/>
                      <a:r>
                        <a:rPr lang="it-IT" sz="1600" u="none" strike="noStrike" dirty="0">
                          <a:effectLst/>
                        </a:rPr>
                        <a:t>4.001 - 6.000 euro</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2178</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1737590"/>
                  </a:ext>
                </a:extLst>
              </a:tr>
              <a:tr h="427451">
                <a:tc>
                  <a:txBody>
                    <a:bodyPr/>
                    <a:lstStyle/>
                    <a:p>
                      <a:pPr algn="l" fontAlgn="b"/>
                      <a:r>
                        <a:rPr lang="it-IT" sz="1600" u="none" strike="noStrike" dirty="0">
                          <a:effectLst/>
                        </a:rPr>
                        <a:t>2.001-4.000 euro</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2763</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2872268"/>
                  </a:ext>
                </a:extLst>
              </a:tr>
              <a:tr h="427451">
                <a:tc>
                  <a:txBody>
                    <a:bodyPr/>
                    <a:lstStyle/>
                    <a:p>
                      <a:pPr algn="l" fontAlgn="b"/>
                      <a:r>
                        <a:rPr lang="it-IT" sz="1600" u="none" strike="noStrike" dirty="0">
                          <a:effectLst/>
                        </a:rPr>
                        <a:t>1.001 - 2.000 euro</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830</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22369999"/>
                  </a:ext>
                </a:extLst>
              </a:tr>
              <a:tr h="427451">
                <a:tc>
                  <a:txBody>
                    <a:bodyPr/>
                    <a:lstStyle/>
                    <a:p>
                      <a:pPr algn="l" fontAlgn="b"/>
                      <a:r>
                        <a:rPr lang="it-IT" sz="1600" u="none" strike="noStrike" dirty="0">
                          <a:effectLst/>
                        </a:rPr>
                        <a:t>fino a 1.000 euro</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614</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06987695"/>
                  </a:ext>
                </a:extLst>
              </a:tr>
              <a:tr h="427451">
                <a:tc>
                  <a:txBody>
                    <a:bodyPr/>
                    <a:lstStyle/>
                    <a:p>
                      <a:pPr algn="l" fontAlgn="b"/>
                      <a:r>
                        <a:rPr lang="it-IT" sz="1600" u="none" strike="noStrike" dirty="0">
                          <a:effectLst/>
                        </a:rPr>
                        <a:t>totale</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7393</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4723209"/>
                  </a:ext>
                </a:extLst>
              </a:tr>
            </a:tbl>
          </a:graphicData>
        </a:graphic>
      </p:graphicFrame>
      <p:graphicFrame>
        <p:nvGraphicFramePr>
          <p:cNvPr id="5" name="Grafico 4">
            <a:extLst>
              <a:ext uri="{FF2B5EF4-FFF2-40B4-BE49-F238E27FC236}">
                <a16:creationId xmlns:a16="http://schemas.microsoft.com/office/drawing/2014/main" id="{4A7AB43D-5426-57BC-6220-1EEF741B0926}"/>
              </a:ext>
            </a:extLst>
          </p:cNvPr>
          <p:cNvGraphicFramePr>
            <a:graphicFrameLocks/>
          </p:cNvGraphicFramePr>
          <p:nvPr>
            <p:extLst>
              <p:ext uri="{D42A27DB-BD31-4B8C-83A1-F6EECF244321}">
                <p14:modId xmlns:p14="http://schemas.microsoft.com/office/powerpoint/2010/main" val="3105434432"/>
              </p:ext>
            </p:extLst>
          </p:nvPr>
        </p:nvGraphicFramePr>
        <p:xfrm>
          <a:off x="858129" y="1729575"/>
          <a:ext cx="5237871" cy="4122450"/>
        </p:xfrm>
        <a:graphic>
          <a:graphicData uri="http://schemas.openxmlformats.org/drawingml/2006/chart">
            <c:chart xmlns:c="http://schemas.openxmlformats.org/drawingml/2006/chart" xmlns:r="http://schemas.openxmlformats.org/officeDocument/2006/relationships" r:id="rId2"/>
          </a:graphicData>
        </a:graphic>
      </p:graphicFrame>
      <p:sp>
        <p:nvSpPr>
          <p:cNvPr id="7" name="CasellaDiTesto 6">
            <a:extLst>
              <a:ext uri="{FF2B5EF4-FFF2-40B4-BE49-F238E27FC236}">
                <a16:creationId xmlns:a16="http://schemas.microsoft.com/office/drawing/2014/main" id="{0A838548-BD5A-7358-4A48-2266710C689A}"/>
              </a:ext>
            </a:extLst>
          </p:cNvPr>
          <p:cNvSpPr txBox="1"/>
          <p:nvPr/>
        </p:nvSpPr>
        <p:spPr>
          <a:xfrm>
            <a:off x="427891" y="259004"/>
            <a:ext cx="10319825" cy="400110"/>
          </a:xfrm>
          <a:prstGeom prst="rect">
            <a:avLst/>
          </a:prstGeom>
          <a:noFill/>
        </p:spPr>
        <p:txBody>
          <a:bodyPr wrap="square">
            <a:spAutoFit/>
          </a:bodyPr>
          <a:lstStyle/>
          <a:p>
            <a:pPr>
              <a:spcAft>
                <a:spcPts val="600"/>
              </a:spcAft>
              <a:defRPr/>
            </a:pPr>
            <a:r>
              <a:rPr lang="it-IT" sz="2000" b="1" dirty="0"/>
              <a:t>Revisione dei criteri di retribuzione dei dirigenti scolastici – importi parte variabile</a:t>
            </a:r>
          </a:p>
        </p:txBody>
      </p:sp>
    </p:spTree>
    <p:extLst>
      <p:ext uri="{BB962C8B-B14F-4D97-AF65-F5344CB8AC3E}">
        <p14:creationId xmlns:p14="http://schemas.microsoft.com/office/powerpoint/2010/main" val="126895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369512" y="584375"/>
            <a:ext cx="11335253" cy="4539704"/>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r>
              <a:rPr lang="it-IT" sz="2000" dirty="0">
                <a:solidFill>
                  <a:srgbClr val="002060"/>
                </a:solidFill>
              </a:rPr>
              <a:t>La nuova disciplina</a:t>
            </a:r>
          </a:p>
          <a:p>
            <a:pPr algn="just">
              <a:lnSpc>
                <a:spcPct val="150000"/>
              </a:lnSpc>
            </a:pPr>
            <a:r>
              <a:rPr lang="it-IT" sz="2000" b="1" dirty="0">
                <a:solidFill>
                  <a:srgbClr val="002060"/>
                </a:solidFill>
              </a:rPr>
              <a:t>Assicura la sostenibilità finanziaria</a:t>
            </a:r>
            <a:r>
              <a:rPr lang="it-IT" sz="2000" dirty="0">
                <a:solidFill>
                  <a:srgbClr val="002060"/>
                </a:solidFill>
              </a:rPr>
              <a:t>, nel tempo, della retribuzione di posizione di parte variabile dello stipendio dei dirigenti scolastici  individuando le coperture del FUN, a partire </a:t>
            </a:r>
            <a:r>
              <a:rPr lang="it-IT" sz="2000" b="1" dirty="0" err="1">
                <a:solidFill>
                  <a:srgbClr val="002060"/>
                </a:solidFill>
              </a:rPr>
              <a:t>dall’a.s.</a:t>
            </a:r>
            <a:r>
              <a:rPr lang="it-IT" sz="2000" b="1" dirty="0">
                <a:solidFill>
                  <a:srgbClr val="002060"/>
                </a:solidFill>
              </a:rPr>
              <a:t> 2023/2024 e negli anni a seguire</a:t>
            </a:r>
            <a:r>
              <a:rPr lang="it-IT" sz="2000" dirty="0">
                <a:solidFill>
                  <a:srgbClr val="002060"/>
                </a:solidFill>
              </a:rPr>
              <a:t>, in parte sostanziale grazie ai </a:t>
            </a:r>
            <a:r>
              <a:rPr lang="it-IT" sz="2000" b="1" dirty="0">
                <a:solidFill>
                  <a:srgbClr val="002060"/>
                </a:solidFill>
              </a:rPr>
              <a:t>risparmi derivanti da:</a:t>
            </a:r>
          </a:p>
          <a:p>
            <a:pPr algn="just">
              <a:lnSpc>
                <a:spcPct val="150000"/>
              </a:lnSpc>
            </a:pPr>
            <a:endParaRPr lang="it-IT" sz="2000" b="1" dirty="0">
              <a:solidFill>
                <a:srgbClr val="002060"/>
              </a:solidFill>
            </a:endParaRPr>
          </a:p>
          <a:p>
            <a:pPr marL="1371600" lvl="2" indent="-457200" algn="just">
              <a:lnSpc>
                <a:spcPct val="150000"/>
              </a:lnSpc>
              <a:buFont typeface="+mj-lt"/>
              <a:buAutoNum type="arabicPeriod"/>
            </a:pPr>
            <a:r>
              <a:rPr lang="it-IT" sz="2000" dirty="0">
                <a:solidFill>
                  <a:srgbClr val="002060"/>
                </a:solidFill>
              </a:rPr>
              <a:t>applicazione della </a:t>
            </a:r>
            <a:r>
              <a:rPr lang="it-IT" sz="2000" b="1" dirty="0">
                <a:solidFill>
                  <a:srgbClr val="002060"/>
                </a:solidFill>
              </a:rPr>
              <a:t>nuova disciplina per il dimensionamento</a:t>
            </a:r>
            <a:r>
              <a:rPr lang="it-IT" sz="2000" dirty="0">
                <a:solidFill>
                  <a:srgbClr val="002060"/>
                </a:solidFill>
              </a:rPr>
              <a:t> della rete scolastica;</a:t>
            </a:r>
          </a:p>
          <a:p>
            <a:pPr marL="1371600" lvl="2" indent="-457200" algn="just">
              <a:lnSpc>
                <a:spcPct val="150000"/>
              </a:lnSpc>
              <a:buFont typeface="+mj-lt"/>
              <a:buAutoNum type="arabicPeriod"/>
            </a:pPr>
            <a:r>
              <a:rPr lang="it-IT" sz="2000" dirty="0">
                <a:solidFill>
                  <a:srgbClr val="002060"/>
                </a:solidFill>
              </a:rPr>
              <a:t>applicazione della norma che riduce </a:t>
            </a:r>
            <a:r>
              <a:rPr lang="it-IT" sz="2000" b="1" dirty="0">
                <a:solidFill>
                  <a:srgbClr val="002060"/>
                </a:solidFill>
              </a:rPr>
              <a:t>temporaneamente i parametri dimensionali </a:t>
            </a:r>
            <a:r>
              <a:rPr lang="it-IT" sz="2000" dirty="0">
                <a:solidFill>
                  <a:srgbClr val="002060"/>
                </a:solidFill>
              </a:rPr>
              <a:t>da 600 a 500 e da 400 a 300 (articolo 1, comma 978, della legge 30 dicembre 2020, n. 178, come modificato dall’art. 1 comma 343 della legge 30 dicembre 2021, n. 234).</a:t>
            </a:r>
          </a:p>
          <a:p>
            <a:pPr algn="just"/>
            <a:endParaRPr lang="it-IT" sz="20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873562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369512" y="584375"/>
            <a:ext cx="11335253" cy="5909310"/>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r>
              <a:rPr lang="it-IT" sz="2000" dirty="0">
                <a:solidFill>
                  <a:srgbClr val="002060"/>
                </a:solidFill>
              </a:rPr>
              <a:t>La nuova disciplina</a:t>
            </a:r>
          </a:p>
          <a:p>
            <a:pPr algn="just">
              <a:lnSpc>
                <a:spcPct val="120000"/>
              </a:lnSpc>
              <a:spcAft>
                <a:spcPts val="600"/>
              </a:spcAft>
            </a:pPr>
            <a:endParaRPr lang="it-IT" sz="2000" dirty="0">
              <a:solidFill>
                <a:srgbClr val="002060"/>
              </a:solidFill>
            </a:endParaRPr>
          </a:p>
          <a:p>
            <a:pPr marL="342900" indent="-342900" algn="just">
              <a:buFont typeface="Arial" panose="020B0604020202020204" pitchFamily="34" charset="0"/>
              <a:buChar char="•"/>
            </a:pPr>
            <a:r>
              <a:rPr lang="it-IT" sz="2000" b="1" dirty="0">
                <a:solidFill>
                  <a:srgbClr val="002060"/>
                </a:solidFill>
              </a:rPr>
              <a:t>Anticipa la costituzione del FUN</a:t>
            </a:r>
            <a:r>
              <a:rPr lang="it-IT" sz="2000" dirty="0">
                <a:solidFill>
                  <a:srgbClr val="002060"/>
                </a:solidFill>
              </a:rPr>
              <a:t> in modo che, prima dell’avvio dell’anno scolastico, i dirigenti abbiano certezza sulla distribuzione delle fasce (A,B,C) e delle relative retribuzioni</a:t>
            </a:r>
          </a:p>
          <a:p>
            <a:pPr marL="342900" indent="-342900" algn="just">
              <a:buFont typeface="Arial" panose="020B0604020202020204" pitchFamily="34" charset="0"/>
              <a:buChar char="•"/>
            </a:pPr>
            <a:endParaRPr lang="it-IT" sz="2000" dirty="0">
              <a:solidFill>
                <a:srgbClr val="002060"/>
              </a:solidFill>
            </a:endParaRPr>
          </a:p>
          <a:p>
            <a:pPr marL="342900" indent="-342900" algn="just">
              <a:buFont typeface="Arial" panose="020B0604020202020204" pitchFamily="34" charset="0"/>
              <a:buChar char="•"/>
            </a:pPr>
            <a:endParaRPr lang="it-IT" sz="2000" dirty="0">
              <a:solidFill>
                <a:srgbClr val="002060"/>
              </a:solidFill>
            </a:endParaRPr>
          </a:p>
          <a:p>
            <a:pPr marL="342900" indent="-342900" algn="just">
              <a:buFont typeface="Arial" panose="020B0604020202020204" pitchFamily="34" charset="0"/>
              <a:buChar char="•"/>
            </a:pPr>
            <a:r>
              <a:rPr lang="it-IT" sz="2000" b="1" dirty="0">
                <a:solidFill>
                  <a:srgbClr val="002060"/>
                </a:solidFill>
              </a:rPr>
              <a:t>Prevede la clausola di salvaguardia per evitare alcun tipo di penalizzazione</a:t>
            </a:r>
            <a:r>
              <a:rPr lang="it-IT" sz="2000" dirty="0">
                <a:solidFill>
                  <a:srgbClr val="002060"/>
                </a:solidFill>
              </a:rPr>
              <a:t>: al dirigente scolastico con incarico conferito antecedentemente </a:t>
            </a:r>
            <a:r>
              <a:rPr lang="it-IT" sz="2000" dirty="0" err="1">
                <a:solidFill>
                  <a:srgbClr val="002060"/>
                </a:solidFill>
              </a:rPr>
              <a:t>all’a.s.</a:t>
            </a:r>
            <a:r>
              <a:rPr lang="it-IT" sz="2000" dirty="0">
                <a:solidFill>
                  <a:srgbClr val="002060"/>
                </a:solidFill>
              </a:rPr>
              <a:t> 2023-2024, e in corso di svolgimento nel medesimo anno scolastico, qualora l’applicazione dei nuovi criteri dovesse determinare una riduzione della retribuzione di posizione, è riconosciuto un differenziale idoneo a garantire il livello di retribuzione in godimento sino alla naturale scadenza dell’incarico in essere.</a:t>
            </a:r>
          </a:p>
          <a:p>
            <a:pPr marL="342900" indent="-342900" algn="just">
              <a:buFont typeface="Arial" panose="020B0604020202020204" pitchFamily="34" charset="0"/>
              <a:buChar char="•"/>
            </a:pPr>
            <a:endParaRPr lang="it-IT" sz="2000" dirty="0">
              <a:solidFill>
                <a:srgbClr val="002060"/>
              </a:solidFill>
            </a:endParaRPr>
          </a:p>
          <a:p>
            <a:pPr algn="just"/>
            <a:r>
              <a:rPr lang="it-IT" sz="2000" dirty="0">
                <a:solidFill>
                  <a:srgbClr val="002060"/>
                </a:solidFill>
              </a:rPr>
              <a:t>Inoltre</a:t>
            </a:r>
            <a:r>
              <a:rPr lang="it-IT" sz="2000" b="1" dirty="0">
                <a:solidFill>
                  <a:srgbClr val="002060"/>
                </a:solidFill>
              </a:rPr>
              <a:t>, nell’ambito della procedura di mobilità si riconosce un criterio di precedenza </a:t>
            </a:r>
            <a:r>
              <a:rPr lang="it-IT" sz="2000" dirty="0">
                <a:solidFill>
                  <a:srgbClr val="002060"/>
                </a:solidFill>
              </a:rPr>
              <a:t>in favore dei dirigenti scolastici con incarico in scadenza al 31 agosto 2023 per i quali derivi un decremento nella retribuzione di posizione parte variabile in caso di conferma nella stessa sede.</a:t>
            </a:r>
          </a:p>
          <a:p>
            <a:pPr algn="just"/>
            <a:endParaRPr lang="it-IT" sz="2000" dirty="0">
              <a:solidFill>
                <a:srgbClr val="002060"/>
              </a:solidFill>
            </a:endParaRPr>
          </a:p>
          <a:p>
            <a:pPr algn="just"/>
            <a:endParaRPr lang="it-IT" sz="2000" dirty="0">
              <a:solidFill>
                <a:srgbClr val="002060"/>
              </a:solidFill>
            </a:endParaRPr>
          </a:p>
          <a:p>
            <a:pPr marL="342900" indent="-342900" algn="just">
              <a:buFont typeface="Arial" panose="020B0604020202020204" pitchFamily="34" charset="0"/>
              <a:buChar char="•"/>
            </a:pPr>
            <a:endParaRPr lang="it-IT" sz="20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4270821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343056" y="-74497"/>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204105" y="560440"/>
            <a:ext cx="11436208" cy="1444691"/>
          </a:xfrm>
          <a:prstGeom prst="rect">
            <a:avLst/>
          </a:prstGeom>
          <a:pattFill prst="pct5">
            <a:fgClr>
              <a:schemeClr val="accent1"/>
            </a:fgClr>
            <a:bgClr>
              <a:schemeClr val="bg1"/>
            </a:bgClr>
          </a:pattFill>
        </p:spPr>
        <p:txBody>
          <a:bodyPr wrap="square">
            <a:spAutoFit/>
          </a:bodyPr>
          <a:lstStyle/>
          <a:p>
            <a:pPr marL="285750" indent="-285750" algn="just">
              <a:lnSpc>
                <a:spcPct val="120000"/>
              </a:lnSpc>
              <a:spcAft>
                <a:spcPts val="600"/>
              </a:spcAft>
              <a:buFont typeface="Wingdings" panose="05000000000000000000" pitchFamily="2" charset="2"/>
              <a:buChar char="v"/>
            </a:pPr>
            <a:endParaRPr lang="it-IT" dirty="0">
              <a:solidFill>
                <a:srgbClr val="002060"/>
              </a:solidFill>
            </a:endParaRPr>
          </a:p>
          <a:p>
            <a:pPr marL="285750" indent="-285750" algn="just">
              <a:lnSpc>
                <a:spcPct val="120000"/>
              </a:lnSpc>
              <a:spcAft>
                <a:spcPts val="600"/>
              </a:spcAft>
              <a:buFont typeface="Wingdings" panose="05000000000000000000" pitchFamily="2" charset="2"/>
              <a:buChar char="v"/>
            </a:pPr>
            <a:r>
              <a:rPr lang="it-IT" dirty="0">
                <a:solidFill>
                  <a:srgbClr val="002060"/>
                </a:solidFill>
              </a:rPr>
              <a:t>Oltre a prevedere significativi </a:t>
            </a:r>
            <a:r>
              <a:rPr lang="it-IT" b="1" dirty="0">
                <a:solidFill>
                  <a:srgbClr val="002060"/>
                </a:solidFill>
              </a:rPr>
              <a:t>incrementi retributivi per la quasi totalità dei dirigenti scolastici </a:t>
            </a:r>
            <a:r>
              <a:rPr lang="it-IT" dirty="0">
                <a:solidFill>
                  <a:srgbClr val="002060"/>
                </a:solidFill>
              </a:rPr>
              <a:t>viene favorita la </a:t>
            </a:r>
            <a:r>
              <a:rPr lang="it-IT" b="1" dirty="0">
                <a:solidFill>
                  <a:srgbClr val="002060"/>
                </a:solidFill>
              </a:rPr>
              <a:t>stabilità del FUN</a:t>
            </a:r>
          </a:p>
          <a:p>
            <a:pPr algn="just">
              <a:lnSpc>
                <a:spcPct val="120000"/>
              </a:lnSpc>
              <a:spcAft>
                <a:spcPts val="600"/>
              </a:spcAft>
            </a:pPr>
            <a:endParaRPr lang="it-IT" sz="12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aphicFrame>
        <p:nvGraphicFramePr>
          <p:cNvPr id="2" name="Tabella 1">
            <a:extLst>
              <a:ext uri="{FF2B5EF4-FFF2-40B4-BE49-F238E27FC236}">
                <a16:creationId xmlns:a16="http://schemas.microsoft.com/office/drawing/2014/main" id="{67A38F72-B6ED-D216-E10A-FCD9063254D7}"/>
              </a:ext>
            </a:extLst>
          </p:cNvPr>
          <p:cNvGraphicFramePr>
            <a:graphicFrameLocks noGrp="1"/>
          </p:cNvGraphicFramePr>
          <p:nvPr>
            <p:extLst>
              <p:ext uri="{D42A27DB-BD31-4B8C-83A1-F6EECF244321}">
                <p14:modId xmlns:p14="http://schemas.microsoft.com/office/powerpoint/2010/main" val="1726161836"/>
              </p:ext>
            </p:extLst>
          </p:nvPr>
        </p:nvGraphicFramePr>
        <p:xfrm>
          <a:off x="7469944" y="1560352"/>
          <a:ext cx="3826413" cy="4737209"/>
        </p:xfrm>
        <a:graphic>
          <a:graphicData uri="http://schemas.openxmlformats.org/drawingml/2006/table">
            <a:tbl>
              <a:tblPr>
                <a:tableStyleId>{5C22544A-7EE6-4342-B048-85BDC9FD1C3A}</a:tableStyleId>
              </a:tblPr>
              <a:tblGrid>
                <a:gridCol w="1968501">
                  <a:extLst>
                    <a:ext uri="{9D8B030D-6E8A-4147-A177-3AD203B41FA5}">
                      <a16:colId xmlns:a16="http://schemas.microsoft.com/office/drawing/2014/main" val="1006438982"/>
                    </a:ext>
                  </a:extLst>
                </a:gridCol>
                <a:gridCol w="1857912">
                  <a:extLst>
                    <a:ext uri="{9D8B030D-6E8A-4147-A177-3AD203B41FA5}">
                      <a16:colId xmlns:a16="http://schemas.microsoft.com/office/drawing/2014/main" val="959356788"/>
                    </a:ext>
                  </a:extLst>
                </a:gridCol>
              </a:tblGrid>
              <a:tr h="685447">
                <a:tc>
                  <a:txBody>
                    <a:bodyPr/>
                    <a:lstStyle/>
                    <a:p>
                      <a:pPr algn="ctr" fontAlgn="ctr"/>
                      <a:r>
                        <a:rPr lang="it-IT" sz="2000" b="1" u="none" strike="noStrike" dirty="0">
                          <a:effectLst/>
                        </a:rPr>
                        <a:t>anno scolastico</a:t>
                      </a:r>
                      <a:endParaRPr lang="it-IT"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it-IT" sz="2000" b="1" u="none" strike="noStrike" dirty="0">
                          <a:effectLst/>
                        </a:rPr>
                        <a:t>Importo in milioni di euro</a:t>
                      </a:r>
                      <a:endParaRPr lang="it-IT" sz="2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173554580"/>
                  </a:ext>
                </a:extLst>
              </a:tr>
              <a:tr h="311674">
                <a:tc>
                  <a:txBody>
                    <a:bodyPr/>
                    <a:lstStyle/>
                    <a:p>
                      <a:pPr algn="l" fontAlgn="b"/>
                      <a:r>
                        <a:rPr lang="it-IT" sz="1800" u="none" strike="noStrike" dirty="0">
                          <a:effectLst/>
                        </a:rPr>
                        <a:t>2011/2012</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135,4</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3719202"/>
                  </a:ext>
                </a:extLst>
              </a:tr>
              <a:tr h="311674">
                <a:tc>
                  <a:txBody>
                    <a:bodyPr/>
                    <a:lstStyle/>
                    <a:p>
                      <a:pPr algn="l" fontAlgn="b"/>
                      <a:r>
                        <a:rPr lang="it-IT" sz="1800" u="none" strike="noStrike">
                          <a:effectLst/>
                        </a:rPr>
                        <a:t>2012/2013</a:t>
                      </a:r>
                      <a:endParaRPr lang="it-IT"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125,3</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75696130"/>
                  </a:ext>
                </a:extLst>
              </a:tr>
              <a:tr h="311674">
                <a:tc>
                  <a:txBody>
                    <a:bodyPr/>
                    <a:lstStyle/>
                    <a:p>
                      <a:pPr algn="l" fontAlgn="b"/>
                      <a:r>
                        <a:rPr lang="it-IT" sz="1800" u="none" strike="noStrike" dirty="0">
                          <a:effectLst/>
                        </a:rPr>
                        <a:t>2013/2014</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118,5</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70925684"/>
                  </a:ext>
                </a:extLst>
              </a:tr>
              <a:tr h="311674">
                <a:tc>
                  <a:txBody>
                    <a:bodyPr/>
                    <a:lstStyle/>
                    <a:p>
                      <a:pPr algn="l" fontAlgn="b"/>
                      <a:r>
                        <a:rPr lang="it-IT" sz="1800" u="none" strike="noStrike" dirty="0">
                          <a:effectLst/>
                        </a:rPr>
                        <a:t>2014/2015</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117,7</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1870485"/>
                  </a:ext>
                </a:extLst>
              </a:tr>
              <a:tr h="311674">
                <a:tc>
                  <a:txBody>
                    <a:bodyPr/>
                    <a:lstStyle/>
                    <a:p>
                      <a:pPr algn="l" fontAlgn="b"/>
                      <a:r>
                        <a:rPr lang="it-IT" sz="1800" u="none" strike="noStrike" dirty="0">
                          <a:effectLst/>
                        </a:rPr>
                        <a:t>2015/2016</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163,6</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51834281"/>
                  </a:ext>
                </a:extLst>
              </a:tr>
              <a:tr h="311674">
                <a:tc>
                  <a:txBody>
                    <a:bodyPr/>
                    <a:lstStyle/>
                    <a:p>
                      <a:pPr algn="l" fontAlgn="b"/>
                      <a:r>
                        <a:rPr lang="it-IT" sz="1800" u="none" strike="noStrike" dirty="0">
                          <a:effectLst/>
                        </a:rPr>
                        <a:t>2016/2017</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158,3</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0311730"/>
                  </a:ext>
                </a:extLst>
              </a:tr>
              <a:tr h="311674">
                <a:tc>
                  <a:txBody>
                    <a:bodyPr/>
                    <a:lstStyle/>
                    <a:p>
                      <a:pPr algn="l" fontAlgn="b"/>
                      <a:r>
                        <a:rPr lang="it-IT" sz="1800" u="none" strike="noStrike">
                          <a:effectLst/>
                        </a:rPr>
                        <a:t>2017/2018 </a:t>
                      </a:r>
                      <a:endParaRPr lang="it-IT"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155,2</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9719991"/>
                  </a:ext>
                </a:extLst>
              </a:tr>
              <a:tr h="311674">
                <a:tc>
                  <a:txBody>
                    <a:bodyPr/>
                    <a:lstStyle/>
                    <a:p>
                      <a:pPr algn="l" fontAlgn="b"/>
                      <a:r>
                        <a:rPr lang="it-IT" sz="1800" u="none" strike="noStrike" dirty="0">
                          <a:effectLst/>
                        </a:rPr>
                        <a:t>2018/2019 </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180,9</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31287514"/>
                  </a:ext>
                </a:extLst>
              </a:tr>
              <a:tr h="311674">
                <a:tc>
                  <a:txBody>
                    <a:bodyPr/>
                    <a:lstStyle/>
                    <a:p>
                      <a:pPr algn="l" fontAlgn="b"/>
                      <a:r>
                        <a:rPr lang="it-IT" sz="1800" u="none" strike="noStrike" dirty="0">
                          <a:effectLst/>
                        </a:rPr>
                        <a:t>2019/2020 </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231,8</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1731419"/>
                  </a:ext>
                </a:extLst>
              </a:tr>
              <a:tr h="311674">
                <a:tc>
                  <a:txBody>
                    <a:bodyPr/>
                    <a:lstStyle/>
                    <a:p>
                      <a:pPr algn="l" fontAlgn="b"/>
                      <a:r>
                        <a:rPr lang="it-IT" sz="1800" u="none" strike="noStrike" dirty="0">
                          <a:effectLst/>
                        </a:rPr>
                        <a:t>2020/2021 </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234,3</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519101"/>
                  </a:ext>
                </a:extLst>
              </a:tr>
              <a:tr h="311674">
                <a:tc>
                  <a:txBody>
                    <a:bodyPr/>
                    <a:lstStyle/>
                    <a:p>
                      <a:pPr algn="l" fontAlgn="b"/>
                      <a:r>
                        <a:rPr lang="it-IT" sz="1800" u="none" strike="noStrike" dirty="0">
                          <a:effectLst/>
                        </a:rPr>
                        <a:t>2021/2022 </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247,9</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4806980"/>
                  </a:ext>
                </a:extLst>
              </a:tr>
              <a:tr h="311674">
                <a:tc>
                  <a:txBody>
                    <a:bodyPr/>
                    <a:lstStyle/>
                    <a:p>
                      <a:pPr algn="l" fontAlgn="b"/>
                      <a:r>
                        <a:rPr lang="it-IT" sz="1800" u="none" strike="noStrike" dirty="0">
                          <a:effectLst/>
                        </a:rPr>
                        <a:t>2022/2023</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262,8</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60477253"/>
                  </a:ext>
                </a:extLst>
              </a:tr>
              <a:tr h="311674">
                <a:tc>
                  <a:txBody>
                    <a:bodyPr/>
                    <a:lstStyle/>
                    <a:p>
                      <a:pPr algn="l" fontAlgn="b"/>
                      <a:r>
                        <a:rPr lang="it-IT" sz="1800" u="none" strike="noStrike" dirty="0">
                          <a:effectLst/>
                        </a:rPr>
                        <a:t>2023/2024</a:t>
                      </a:r>
                      <a:endParaRPr lang="it-IT"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it-IT" sz="1800" u="none" strike="noStrike" dirty="0">
                          <a:effectLst/>
                        </a:rPr>
                        <a:t>273,5</a:t>
                      </a:r>
                      <a:endParaRPr lang="it-IT"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50121818"/>
                  </a:ext>
                </a:extLst>
              </a:tr>
            </a:tbl>
          </a:graphicData>
        </a:graphic>
      </p:graphicFrame>
      <p:graphicFrame>
        <p:nvGraphicFramePr>
          <p:cNvPr id="4" name="Grafico 3">
            <a:extLst>
              <a:ext uri="{FF2B5EF4-FFF2-40B4-BE49-F238E27FC236}">
                <a16:creationId xmlns:a16="http://schemas.microsoft.com/office/drawing/2014/main" id="{DCFAC0ED-6653-A2E6-7321-F4594F9279CD}"/>
              </a:ext>
            </a:extLst>
          </p:cNvPr>
          <p:cNvGraphicFramePr>
            <a:graphicFrameLocks/>
          </p:cNvGraphicFramePr>
          <p:nvPr>
            <p:extLst>
              <p:ext uri="{D42A27DB-BD31-4B8C-83A1-F6EECF244321}">
                <p14:modId xmlns:p14="http://schemas.microsoft.com/office/powerpoint/2010/main" val="1756034392"/>
              </p:ext>
            </p:extLst>
          </p:nvPr>
        </p:nvGraphicFramePr>
        <p:xfrm>
          <a:off x="343056" y="2167349"/>
          <a:ext cx="6176963" cy="397467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9851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355444" y="584375"/>
            <a:ext cx="11335253" cy="1256947"/>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endParaRPr lang="it-IT" sz="2400" dirty="0"/>
          </a:p>
          <a:p>
            <a:pPr algn="just">
              <a:lnSpc>
                <a:spcPct val="120000"/>
              </a:lnSpc>
              <a:spcAft>
                <a:spcPts val="600"/>
              </a:spcAft>
            </a:pPr>
            <a:r>
              <a:rPr lang="it-IT" sz="2400" dirty="0"/>
              <a:t>IMPORTI SALVAGUARDIA POSIZIONE VARIABILE (PPV) A.S. 2022/2023     </a:t>
            </a:r>
            <a:r>
              <a:rPr lang="it-IT" sz="1200" dirty="0"/>
              <a:t>IMPORTO LORDO DIPENDENTE</a:t>
            </a:r>
            <a:endParaRPr lang="it-IT" sz="20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aphicFrame>
        <p:nvGraphicFramePr>
          <p:cNvPr id="2" name="Tabella 1">
            <a:extLst>
              <a:ext uri="{FF2B5EF4-FFF2-40B4-BE49-F238E27FC236}">
                <a16:creationId xmlns:a16="http://schemas.microsoft.com/office/drawing/2014/main" id="{DBECF8F1-2FB2-97C5-81C2-B62D61D91BB4}"/>
              </a:ext>
            </a:extLst>
          </p:cNvPr>
          <p:cNvGraphicFramePr>
            <a:graphicFrameLocks noGrp="1"/>
          </p:cNvGraphicFramePr>
          <p:nvPr>
            <p:extLst>
              <p:ext uri="{D42A27DB-BD31-4B8C-83A1-F6EECF244321}">
                <p14:modId xmlns:p14="http://schemas.microsoft.com/office/powerpoint/2010/main" val="1258266657"/>
              </p:ext>
            </p:extLst>
          </p:nvPr>
        </p:nvGraphicFramePr>
        <p:xfrm>
          <a:off x="6423744" y="2283225"/>
          <a:ext cx="5083627" cy="3432413"/>
        </p:xfrm>
        <a:graphic>
          <a:graphicData uri="http://schemas.openxmlformats.org/drawingml/2006/table">
            <a:tbl>
              <a:tblPr>
                <a:tableStyleId>{5C22544A-7EE6-4342-B048-85BDC9FD1C3A}</a:tableStyleId>
              </a:tblPr>
              <a:tblGrid>
                <a:gridCol w="1981583">
                  <a:extLst>
                    <a:ext uri="{9D8B030D-6E8A-4147-A177-3AD203B41FA5}">
                      <a16:colId xmlns:a16="http://schemas.microsoft.com/office/drawing/2014/main" val="1053699737"/>
                    </a:ext>
                  </a:extLst>
                </a:gridCol>
                <a:gridCol w="2463681">
                  <a:extLst>
                    <a:ext uri="{9D8B030D-6E8A-4147-A177-3AD203B41FA5}">
                      <a16:colId xmlns:a16="http://schemas.microsoft.com/office/drawing/2014/main" val="116128421"/>
                    </a:ext>
                  </a:extLst>
                </a:gridCol>
                <a:gridCol w="638363">
                  <a:extLst>
                    <a:ext uri="{9D8B030D-6E8A-4147-A177-3AD203B41FA5}">
                      <a16:colId xmlns:a16="http://schemas.microsoft.com/office/drawing/2014/main" val="763199926"/>
                    </a:ext>
                  </a:extLst>
                </a:gridCol>
              </a:tblGrid>
              <a:tr h="650518">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u="none" strike="noStrike" dirty="0">
                          <a:effectLst/>
                        </a:rPr>
                        <a:t>PPV per RANGE DI SALVAGUARDIA</a:t>
                      </a:r>
                      <a:endParaRPr lang="it-IT"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38508070"/>
                  </a:ext>
                </a:extLst>
              </a:tr>
              <a:tr h="966791">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n. istituzioni scolastiche</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it-IT" sz="1600" u="none" strike="noStrike" dirty="0">
                          <a:effectLst/>
                        </a:rPr>
                        <a:t>di cui 199 &lt; 500 euro</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40446302"/>
                  </a:ext>
                </a:extLst>
              </a:tr>
              <a:tr h="359402">
                <a:tc>
                  <a:txBody>
                    <a:bodyPr/>
                    <a:lstStyle/>
                    <a:p>
                      <a:pPr algn="l" fontAlgn="b"/>
                      <a:r>
                        <a:rPr lang="it-IT" sz="1600" u="none" strike="noStrike">
                          <a:effectLst/>
                        </a:rPr>
                        <a:t> 1-1.000 euro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381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07508424"/>
                  </a:ext>
                </a:extLst>
              </a:tr>
              <a:tr h="359402">
                <a:tc>
                  <a:txBody>
                    <a:bodyPr/>
                    <a:lstStyle/>
                    <a:p>
                      <a:pPr algn="l" fontAlgn="b"/>
                      <a:r>
                        <a:rPr lang="it-IT" sz="1600" u="none" strike="noStrike">
                          <a:effectLst/>
                        </a:rPr>
                        <a:t> 1.001-2.000 euro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164</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25276775"/>
                  </a:ext>
                </a:extLst>
              </a:tr>
              <a:tr h="359402">
                <a:tc>
                  <a:txBody>
                    <a:bodyPr/>
                    <a:lstStyle/>
                    <a:p>
                      <a:pPr algn="l" fontAlgn="b"/>
                      <a:r>
                        <a:rPr lang="it-IT" sz="1600" u="none" strike="noStrike">
                          <a:effectLst/>
                        </a:rPr>
                        <a:t>2.001-3.000 euro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46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08005641"/>
                  </a:ext>
                </a:extLst>
              </a:tr>
              <a:tr h="359402">
                <a:tc>
                  <a:txBody>
                    <a:bodyPr/>
                    <a:lstStyle/>
                    <a:p>
                      <a:pPr algn="l" fontAlgn="b"/>
                      <a:r>
                        <a:rPr lang="it-IT" sz="1600" u="none" strike="noStrike">
                          <a:effectLst/>
                        </a:rPr>
                        <a:t>3.001-4.000 euro</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6267648"/>
                  </a:ext>
                </a:extLst>
              </a:tr>
              <a:tr h="359402">
                <a:tc>
                  <a:txBody>
                    <a:bodyPr/>
                    <a:lstStyle/>
                    <a:p>
                      <a:pPr algn="l" fontAlgn="b"/>
                      <a:r>
                        <a:rPr lang="it-IT" sz="1600" u="none" strike="noStrike">
                          <a:effectLst/>
                        </a:rPr>
                        <a:t>totale</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601</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68484368"/>
                  </a:ext>
                </a:extLst>
              </a:tr>
            </a:tbl>
          </a:graphicData>
        </a:graphic>
      </p:graphicFrame>
      <p:graphicFrame>
        <p:nvGraphicFramePr>
          <p:cNvPr id="3" name="Grafico 2">
            <a:extLst>
              <a:ext uri="{FF2B5EF4-FFF2-40B4-BE49-F238E27FC236}">
                <a16:creationId xmlns:a16="http://schemas.microsoft.com/office/drawing/2014/main" id="{3B9F031F-5947-D320-51EF-6C67376C35F7}"/>
              </a:ext>
            </a:extLst>
          </p:cNvPr>
          <p:cNvGraphicFramePr>
            <a:graphicFrameLocks/>
          </p:cNvGraphicFramePr>
          <p:nvPr>
            <p:extLst>
              <p:ext uri="{D42A27DB-BD31-4B8C-83A1-F6EECF244321}">
                <p14:modId xmlns:p14="http://schemas.microsoft.com/office/powerpoint/2010/main" val="3280077736"/>
              </p:ext>
            </p:extLst>
          </p:nvPr>
        </p:nvGraphicFramePr>
        <p:xfrm>
          <a:off x="433447" y="2028259"/>
          <a:ext cx="5545322" cy="39242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83653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435DBE-8D12-408D-BBC7-6C0AB7B6C74D}"/>
              </a:ext>
            </a:extLst>
          </p:cNvPr>
          <p:cNvSpPr txBox="1"/>
          <p:nvPr/>
        </p:nvSpPr>
        <p:spPr>
          <a:xfrm>
            <a:off x="433447" y="-75833"/>
            <a:ext cx="11505887" cy="885825"/>
          </a:xfrm>
          <a:prstGeom prst="rect">
            <a:avLst/>
          </a:prstGeom>
          <a:noFill/>
        </p:spPr>
        <p:txBody>
          <a:bodyPr wrap="square" lIns="54610" tIns="54610" rIns="54610" bIns="54610" rtlCol="0" anchor="ctr">
            <a:noAutofit/>
          </a:bodyPr>
          <a:lstStyle/>
          <a:p>
            <a:pPr>
              <a:spcAft>
                <a:spcPts val="600"/>
              </a:spcAft>
              <a:defRPr/>
            </a:pPr>
            <a:r>
              <a:rPr lang="it-IT" sz="2000" b="1" dirty="0"/>
              <a:t>Revisione dei criteri di retribuzione dei dirigenti scolastici – importi parte variabile</a:t>
            </a:r>
          </a:p>
        </p:txBody>
      </p:sp>
      <p:sp>
        <p:nvSpPr>
          <p:cNvPr id="6" name="Rettangolo 5">
            <a:extLst>
              <a:ext uri="{FF2B5EF4-FFF2-40B4-BE49-F238E27FC236}">
                <a16:creationId xmlns:a16="http://schemas.microsoft.com/office/drawing/2014/main" id="{1F06375F-2AEC-4DF5-B5C7-CCDB30014F47}"/>
              </a:ext>
            </a:extLst>
          </p:cNvPr>
          <p:cNvSpPr/>
          <p:nvPr/>
        </p:nvSpPr>
        <p:spPr>
          <a:xfrm>
            <a:off x="355444" y="584375"/>
            <a:ext cx="11335253" cy="4791312"/>
          </a:xfrm>
          <a:prstGeom prst="rect">
            <a:avLst/>
          </a:prstGeom>
          <a:pattFill prst="pct5">
            <a:fgClr>
              <a:schemeClr val="accent1"/>
            </a:fgClr>
            <a:bgClr>
              <a:schemeClr val="bg1"/>
            </a:bgClr>
          </a:pattFill>
        </p:spPr>
        <p:txBody>
          <a:bodyPr wrap="square">
            <a:spAutoFit/>
          </a:bodyPr>
          <a:lstStyle/>
          <a:p>
            <a:pPr algn="just">
              <a:lnSpc>
                <a:spcPct val="120000"/>
              </a:lnSpc>
              <a:spcAft>
                <a:spcPts val="600"/>
              </a:spcAft>
            </a:pPr>
            <a:endParaRPr lang="it-IT" sz="2400" dirty="0"/>
          </a:p>
          <a:p>
            <a:pPr algn="just">
              <a:lnSpc>
                <a:spcPct val="120000"/>
              </a:lnSpc>
              <a:spcAft>
                <a:spcPts val="600"/>
              </a:spcAft>
            </a:pPr>
            <a:r>
              <a:rPr lang="it-IT" sz="2400" dirty="0"/>
              <a:t>Alla retribuzione di posizione </a:t>
            </a:r>
            <a:r>
              <a:rPr lang="it-IT" sz="2400" b="1" dirty="0"/>
              <a:t>si aggiunge la retribuzione di risultato </a:t>
            </a:r>
            <a:r>
              <a:rPr lang="it-IT" sz="2400" dirty="0"/>
              <a:t>che, nelle more della revisione delle </a:t>
            </a:r>
            <a:r>
              <a:rPr lang="it-IT" sz="2400" dirty="0">
                <a:effectLst/>
                <a:ea typeface="Calibri" panose="020F0502020204030204" pitchFamily="34" charset="0"/>
              </a:rPr>
              <a:t>procedure di valutazione dei dirigenti scolastici, viene </a:t>
            </a:r>
            <a:r>
              <a:rPr lang="it-IT" sz="2400" b="1" dirty="0"/>
              <a:t>determinata in base alla </a:t>
            </a:r>
            <a:r>
              <a:rPr lang="it-IT" sz="2400" b="1" dirty="0">
                <a:solidFill>
                  <a:srgbClr val="002060"/>
                </a:solidFill>
              </a:rPr>
              <a:t>fasce di complessità</a:t>
            </a:r>
            <a:r>
              <a:rPr lang="it-IT" sz="2400" dirty="0">
                <a:solidFill>
                  <a:srgbClr val="002060"/>
                </a:solidFill>
              </a:rPr>
              <a:t> (A, B, C) nella quale è inserita l’istituzione scolastica.</a:t>
            </a:r>
          </a:p>
          <a:p>
            <a:pPr algn="just">
              <a:lnSpc>
                <a:spcPct val="120000"/>
              </a:lnSpc>
              <a:spcAft>
                <a:spcPts val="600"/>
              </a:spcAft>
            </a:pPr>
            <a:endParaRPr lang="it-IT" sz="2400" dirty="0">
              <a:solidFill>
                <a:srgbClr val="002060"/>
              </a:solidFill>
            </a:endParaRPr>
          </a:p>
          <a:p>
            <a:pPr algn="just">
              <a:lnSpc>
                <a:spcPct val="120000"/>
              </a:lnSpc>
              <a:spcAft>
                <a:spcPts val="600"/>
              </a:spcAft>
            </a:pPr>
            <a:r>
              <a:rPr lang="it-IT" sz="2400" dirty="0">
                <a:solidFill>
                  <a:srgbClr val="002060"/>
                </a:solidFill>
              </a:rPr>
              <a:t>Il </a:t>
            </a:r>
            <a:r>
              <a:rPr lang="it-IT" sz="2400" b="1" dirty="0">
                <a:solidFill>
                  <a:srgbClr val="002060"/>
                </a:solidFill>
              </a:rPr>
              <a:t>Contratto Integrativo Nazionale (CIN)</a:t>
            </a:r>
            <a:r>
              <a:rPr lang="it-IT" sz="2400" dirty="0">
                <a:solidFill>
                  <a:srgbClr val="002060"/>
                </a:solidFill>
              </a:rPr>
              <a:t> destina alla retribuzione di risultato una quota pari al </a:t>
            </a:r>
            <a:r>
              <a:rPr lang="it-IT" sz="2400" b="1" dirty="0">
                <a:solidFill>
                  <a:srgbClr val="002060"/>
                </a:solidFill>
              </a:rPr>
              <a:t>15%</a:t>
            </a:r>
            <a:r>
              <a:rPr lang="it-IT" sz="2400" dirty="0">
                <a:solidFill>
                  <a:srgbClr val="002060"/>
                </a:solidFill>
              </a:rPr>
              <a:t> della risorsa costituente il </a:t>
            </a:r>
            <a:r>
              <a:rPr lang="it-IT" sz="2400" b="1" dirty="0">
                <a:solidFill>
                  <a:srgbClr val="002060"/>
                </a:solidFill>
              </a:rPr>
              <a:t>FUN - </a:t>
            </a:r>
            <a:r>
              <a:rPr lang="it-IT" sz="2400" dirty="0" err="1">
                <a:solidFill>
                  <a:srgbClr val="002060"/>
                </a:solidFill>
              </a:rPr>
              <a:t>nell’a.s.</a:t>
            </a:r>
            <a:r>
              <a:rPr lang="it-IT" sz="2400" dirty="0">
                <a:solidFill>
                  <a:srgbClr val="002060"/>
                </a:solidFill>
              </a:rPr>
              <a:t> 2023-2024 tale quota risulta pari a </a:t>
            </a:r>
            <a:r>
              <a:rPr lang="it-IT" sz="2400" b="1" dirty="0">
                <a:solidFill>
                  <a:srgbClr val="002060"/>
                </a:solidFill>
              </a:rPr>
              <a:t>41 milioni di euro</a:t>
            </a:r>
            <a:r>
              <a:rPr lang="it-IT" sz="2400" dirty="0">
                <a:solidFill>
                  <a:srgbClr val="002060"/>
                </a:solidFill>
              </a:rPr>
              <a:t>.</a:t>
            </a:r>
          </a:p>
          <a:p>
            <a:pPr algn="just">
              <a:lnSpc>
                <a:spcPct val="120000"/>
              </a:lnSpc>
              <a:spcAft>
                <a:spcPts val="600"/>
              </a:spcAft>
            </a:pPr>
            <a:r>
              <a:rPr lang="it-IT" sz="2400" b="1" dirty="0">
                <a:solidFill>
                  <a:srgbClr val="002060"/>
                </a:solidFill>
              </a:rPr>
              <a:t> </a:t>
            </a:r>
            <a:endParaRPr lang="it-IT" sz="2400" dirty="0">
              <a:solidFill>
                <a:srgbClr val="002060"/>
              </a:solidFill>
            </a:endParaRPr>
          </a:p>
        </p:txBody>
      </p:sp>
      <p:graphicFrame>
        <p:nvGraphicFramePr>
          <p:cNvPr id="7" name="Oggetto 6" hidden="1">
            <a:extLst>
              <a:ext uri="{FF2B5EF4-FFF2-40B4-BE49-F238E27FC236}">
                <a16:creationId xmlns:a16="http://schemas.microsoft.com/office/drawing/2014/main" id="{85961B3E-23C4-40BC-B32D-6CFBBDAC1F8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475" imgH="476" progId="TCLayout.ActiveDocument.1">
                  <p:embed/>
                </p:oleObj>
              </mc:Choice>
              <mc:Fallback>
                <p:oleObj name="Diapositiva think-cell" r:id="rId3" imgW="475" imgH="476" progId="TCLayout.ActiveDocument.1">
                  <p:embed/>
                  <p:pic>
                    <p:nvPicPr>
                      <p:cNvPr id="7" name="Oggetto 6" hidden="1">
                        <a:extLst>
                          <a:ext uri="{FF2B5EF4-FFF2-40B4-BE49-F238E27FC236}">
                            <a16:creationId xmlns:a16="http://schemas.microsoft.com/office/drawing/2014/main" id="{85961B3E-23C4-40BC-B32D-6CFBBDAC1F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8607039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REATEDBY" val="Global PowerPoint Toolbar"/>
  <p:tag name="TOOLBARVERSION" val="5.1"/>
  <p:tag name="TYPE" val="Report"/>
  <p:tag name="KEYWORD" val="REPORT"/>
  <p:tag name="TEMPLATEVERSION" val="07/03/2016 15:44:50"/>
  <p:tag name="THINKCELLPRESENTATIONDONOTDELETE" val="&lt;?xml version=&quot;1.0&quot; encoding=&quot;UTF-16&quot; standalone=&quot;yes&quot;?&gt;&lt;root reqver=&quot;23045&quot;&gt;&lt;version val=&quot;2416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2&quot;&gt;&lt;elem m_fUsage=&quot;9.07507576020542390000E+000&quot;&gt;&lt;m_msothmcolidx val=&quot;0&quot;/&gt;&lt;m_rgb r=&quot;40&quot; g=&quot;53&quot; b=&quot;99&quot;/&gt;&lt;m_nBrightness val=&quot;0&quot;/&gt;&lt;/elem&gt;&lt;elem m_fUsage=&quot;9.04957458684415790000E-001&quot;&gt;&lt;m_msothmcolidx val=&quot;0&quot;/&gt;&lt;m_rgb r=&quot;09&quot; g=&quot;0C&quot; b=&quot;9B&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leaiXMjpQS4Wbb0mKD.Zv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LB.XkNc.p5ODheEFsiI38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swCjgrFi8ees3lOlWoPfs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eAgw5mJ7eDbo1dQy3B1xH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YZWfglkuwEqx.YsJQbKFf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W.mXjFeiJOLLrxj9y3SwI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7tATWWGzzw.lwF1oRrwUh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rFl7LwkBqyWZc0oggyiGG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2.xml><?xml version="1.0" encoding="utf-8"?>
<a:theme xmlns:a="http://schemas.openxmlformats.org/drawingml/2006/main" name="1_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3.xml><?xml version="1.0" encoding="utf-8"?>
<a:theme xmlns:a="http://schemas.openxmlformats.org/drawingml/2006/main" name="2_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4.xml><?xml version="1.0" encoding="utf-8"?>
<a:theme xmlns:a="http://schemas.openxmlformats.org/drawingml/2006/main" name="3_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5.xml><?xml version="1.0" encoding="utf-8"?>
<a:theme xmlns:a="http://schemas.openxmlformats.org/drawingml/2006/main" name="4_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6.xml><?xml version="1.0" encoding="utf-8"?>
<a:theme xmlns:a="http://schemas.openxmlformats.org/drawingml/2006/main" name="5_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7.xml><?xml version="1.0" encoding="utf-8"?>
<a:theme xmlns:a="http://schemas.openxmlformats.org/drawingml/2006/main" name="6_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8.xml><?xml version="1.0" encoding="utf-8"?>
<a:theme xmlns:a="http://schemas.openxmlformats.org/drawingml/2006/main" name="7_KPMG_Report_4x3_050216_201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54E4D1A2-FA09-4BD3-BDDA-EFDCB0D37F10}" vid="{A6CD2BC6-3F94-46B8-A7DB-A52DA396CC7B}"/>
    </a:ext>
  </a:extLst>
</a:theme>
</file>

<file path=ppt/theme/theme9.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E18118D966254CA7CC298AF8D8E21B" ma:contentTypeVersion="12" ma:contentTypeDescription="Create a new document." ma:contentTypeScope="" ma:versionID="bb0582050b17466e075a1efd3f014e1b">
  <xsd:schema xmlns:xsd="http://www.w3.org/2001/XMLSchema" xmlns:xs="http://www.w3.org/2001/XMLSchema" xmlns:p="http://schemas.microsoft.com/office/2006/metadata/properties" xmlns:ns3="4f72582d-9ee5-41c7-921b-997bafb006ad" xmlns:ns4="8b50b49b-7433-44ea-ba8c-b7136ce12f77" targetNamespace="http://schemas.microsoft.com/office/2006/metadata/properties" ma:root="true" ma:fieldsID="9f1ffa27d0b1fcd78371e872c246a9cb" ns3:_="" ns4:_="">
    <xsd:import namespace="4f72582d-9ee5-41c7-921b-997bafb006ad"/>
    <xsd:import namespace="8b50b49b-7433-44ea-ba8c-b7136ce12f7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LengthInSeconds" minOccurs="0"/>
                <xsd:element ref="ns3:MediaServiceLocation"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72582d-9ee5-41c7-921b-997bafb006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50b49b-7433-44ea-ba8c-b7136ce12f7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4f72582d-9ee5-41c7-921b-997bafb006ad" xsi:nil="true"/>
  </documentManagement>
</p:properties>
</file>

<file path=customXml/itemProps1.xml><?xml version="1.0" encoding="utf-8"?>
<ds:datastoreItem xmlns:ds="http://schemas.openxmlformats.org/officeDocument/2006/customXml" ds:itemID="{398384E1-BBF1-4DED-B88A-808AC37FEAF5}">
  <ds:schemaRefs>
    <ds:schemaRef ds:uri="http://schemas.microsoft.com/sharepoint/v3/contenttype/forms"/>
  </ds:schemaRefs>
</ds:datastoreItem>
</file>

<file path=customXml/itemProps2.xml><?xml version="1.0" encoding="utf-8"?>
<ds:datastoreItem xmlns:ds="http://schemas.openxmlformats.org/officeDocument/2006/customXml" ds:itemID="{4FFCAB68-273B-4C41-96A9-FFAD4D4206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72582d-9ee5-41c7-921b-997bafb006ad"/>
    <ds:schemaRef ds:uri="8b50b49b-7433-44ea-ba8c-b7136ce12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3ED30DE-72DD-4CAA-8BFF-5ADE22E4F18C}">
  <ds:schemaRefs>
    <ds:schemaRef ds:uri="http://schemas.openxmlformats.org/package/2006/metadata/core-properties"/>
    <ds:schemaRef ds:uri="http://schemas.microsoft.com/office/2006/documentManagement/types"/>
    <ds:schemaRef ds:uri="http://schemas.microsoft.com/office/infopath/2007/PartnerControls"/>
    <ds:schemaRef ds:uri="4f72582d-9ee5-41c7-921b-997bafb006ad"/>
    <ds:schemaRef ds:uri="8b50b49b-7433-44ea-ba8c-b7136ce12f77"/>
    <ds:schemaRef ds:uri="http://purl.org/dc/terms/"/>
    <ds:schemaRef ds:uri="http://purl.org/dc/elements/1.1/"/>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clbl:label id="{deff24bb-2089-4400-8c8e-f71e680378b2}" enabled="0" method="" siteId="{deff24bb-2089-4400-8c8e-f71e680378b2}" removed="1"/>
</clbl:labelList>
</file>

<file path=docProps/app.xml><?xml version="1.0" encoding="utf-8"?>
<Properties xmlns="http://schemas.openxmlformats.org/officeDocument/2006/extended-properties" xmlns:vt="http://schemas.openxmlformats.org/officeDocument/2006/docPropsVTypes">
  <Template>KPMG Report Standard Template</Template>
  <TotalTime>0</TotalTime>
  <Words>1862</Words>
  <Application>Microsoft Office PowerPoint</Application>
  <PresentationFormat>Widescreen</PresentationFormat>
  <Paragraphs>356</Paragraphs>
  <Slides>16</Slides>
  <Notes>1</Notes>
  <HiddenSlides>0</HiddenSlides>
  <MMClips>0</MMClips>
  <ScaleCrop>false</ScaleCrop>
  <HeadingPairs>
    <vt:vector size="8" baseType="variant">
      <vt:variant>
        <vt:lpstr>Caratteri utilizzati</vt:lpstr>
      </vt:variant>
      <vt:variant>
        <vt:i4>6</vt:i4>
      </vt:variant>
      <vt:variant>
        <vt:lpstr>Tema</vt:lpstr>
      </vt:variant>
      <vt:variant>
        <vt:i4>8</vt:i4>
      </vt:variant>
      <vt:variant>
        <vt:lpstr>Server OLE incorporati</vt:lpstr>
      </vt:variant>
      <vt:variant>
        <vt:i4>1</vt:i4>
      </vt:variant>
      <vt:variant>
        <vt:lpstr>Titoli diapositive</vt:lpstr>
      </vt:variant>
      <vt:variant>
        <vt:i4>16</vt:i4>
      </vt:variant>
    </vt:vector>
  </HeadingPairs>
  <TitlesOfParts>
    <vt:vector size="31" baseType="lpstr">
      <vt:lpstr>Arial</vt:lpstr>
      <vt:lpstr>Calibri</vt:lpstr>
      <vt:lpstr>KPMG Extralight</vt:lpstr>
      <vt:lpstr>Kunstler Script</vt:lpstr>
      <vt:lpstr>Times New Roman</vt:lpstr>
      <vt:lpstr>Wingdings</vt:lpstr>
      <vt:lpstr>KPMG_Report_4x3_050216_2016</vt:lpstr>
      <vt:lpstr>1_KPMG_Report_4x3_050216_2016</vt:lpstr>
      <vt:lpstr>2_KPMG_Report_4x3_050216_2016</vt:lpstr>
      <vt:lpstr>3_KPMG_Report_4x3_050216_2016</vt:lpstr>
      <vt:lpstr>4_KPMG_Report_4x3_050216_2016</vt:lpstr>
      <vt:lpstr>5_KPMG_Report_4x3_050216_2016</vt:lpstr>
      <vt:lpstr>6_KPMG_Report_4x3_050216_2016</vt:lpstr>
      <vt:lpstr>7_KPMG_Report_4x3_050216_2016</vt:lpstr>
      <vt:lpstr>Diapositiva think-cell</vt:lpstr>
      <vt:lpstr>Luglio 2023</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INCREMENTO POSIZIONE VARIABILE (PPV) A.S. 2022/2023</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2020-02-07T14:10:28Z</dcterms:created>
  <dcterms:modified xsi:type="dcterms:W3CDTF">2023-07-19T14:51:04Z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0x010100E8E18118D966254CA7CC298AF8D8E21B</vt:lpwstr>
  </property>
</Properties>
</file>