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9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318128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 docenti (organico di diritto) sono 620.828 + 100.080+1.090+ 48.812 (potenziamento) per un totale di 770.810 cattedre. E’ necessario aggiungere 14.142 di adeguamento al fatto e poi le cattedre di sostegno in deroga (almeno 80.000). A tutti questi i 70.000 posti covid. Quindi i posti docenti sono oltre 930.000 I posti ATA vanno bene ma bisogna aggiungere circa 20.000 posti covid. Se guardiamo, invece alle persone, il numero sale ulteriormente.</a:t>
            </a:r>
          </a:p>
        </p:txBody>
      </p:sp>
    </p:spTree>
    <p:extLst>
      <p:ext uri="{BB962C8B-B14F-4D97-AF65-F5344CB8AC3E}">
        <p14:creationId xmlns:p14="http://schemas.microsoft.com/office/powerpoint/2010/main" val="1751500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4" name="Shape 1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Il fabbisogno dichiarato dal ministero e’ di circa 2.000.000 di banchi e oltre a cio’ 400.000 sedie</a:t>
            </a:r>
          </a:p>
        </p:txBody>
      </p:sp>
    </p:spTree>
    <p:extLst>
      <p:ext uri="{BB962C8B-B14F-4D97-AF65-F5344CB8AC3E}">
        <p14:creationId xmlns:p14="http://schemas.microsoft.com/office/powerpoint/2010/main" val="2071575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 posti da assumere erano 84.808 perché ci sono 410 esuberi da riassorbire. Qui bisogna defalcare le assunzioni a tempo indeterminato (circa 30.000 scarse). A questi valori e’ necessario aggiungere tutti i docenti che coprono cattedre lasciate per dottorati, mandati, esoneri, part time. A questo bisogna aggiungere i 70.000 posti covid. Quindi si supera abbondantemente i 250.000 docenti precari</a:t>
            </a:r>
          </a:p>
        </p:txBody>
      </p:sp>
    </p:spTree>
    <p:extLst>
      <p:ext uri="{BB962C8B-B14F-4D97-AF65-F5344CB8AC3E}">
        <p14:creationId xmlns:p14="http://schemas.microsoft.com/office/powerpoint/2010/main" val="2235426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Attenzione ai numeri. Stiamo sui 25.000/27.000 tempi indeterminati. Non abbiamo numeri precisi ancora. Perche’ farci smentire dalla amministrazione quando i numeri sono a nostro favore senza ricorrere a gonfiature?</a:t>
            </a:r>
          </a:p>
        </p:txBody>
      </p:sp>
    </p:spTree>
    <p:extLst>
      <p:ext uri="{BB962C8B-B14F-4D97-AF65-F5344CB8AC3E}">
        <p14:creationId xmlns:p14="http://schemas.microsoft.com/office/powerpoint/2010/main" val="36454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Attenzione ai numeri. Stiamo sui 25.000/27.000 tempi indeterminati. Non abbiamo numeri precisi ancora. Perche’ farci smentire dalla amministrazione quando i numeri sono a nostro favore senza ricorrere a gonfiature?</a:t>
            </a:r>
          </a:p>
        </p:txBody>
      </p:sp>
    </p:spTree>
    <p:extLst>
      <p:ext uri="{BB962C8B-B14F-4D97-AF65-F5344CB8AC3E}">
        <p14:creationId xmlns:p14="http://schemas.microsoft.com/office/powerpoint/2010/main" val="1442544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9" name="Shape 12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 posti da coprire con supplenza sono circa 13.800 (13.852 per la precisione) al netto delle 11.323 assunzioni in ruolo autorizzate. A queste si gli adeguamenti in fatto e le deroghe piu’ organici covid</a:t>
            </a:r>
          </a:p>
        </p:txBody>
      </p:sp>
    </p:spTree>
    <p:extLst>
      <p:ext uri="{BB962C8B-B14F-4D97-AF65-F5344CB8AC3E}">
        <p14:creationId xmlns:p14="http://schemas.microsoft.com/office/powerpoint/2010/main" val="2930294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73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4" name="Segnaposto testo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83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ottotitolo 2"/>
          <p:cNvSpPr txBox="1">
            <a:spLocks noGrp="1"/>
          </p:cNvSpPr>
          <p:nvPr>
            <p:ph type="subTitle" idx="1"/>
          </p:nvPr>
        </p:nvSpPr>
        <p:spPr>
          <a:xfrm>
            <a:off x="263235" y="2181102"/>
            <a:ext cx="11526984" cy="3714601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841247">
              <a:lnSpc>
                <a:spcPct val="81000"/>
              </a:lnSpc>
              <a:spcBef>
                <a:spcPts val="900"/>
              </a:spcBef>
              <a:defRPr sz="4968" b="1">
                <a:solidFill>
                  <a:srgbClr val="FF0000"/>
                </a:solidFill>
              </a:defRPr>
            </a:pPr>
            <a:r>
              <a:rPr sz="6000" dirty="0" smtClean="0">
                <a:latin typeface="ChronicaPro-Black" panose="00000A00000000000000" pitchFamily="2" charset="0"/>
              </a:rPr>
              <a:t>Le </a:t>
            </a:r>
            <a:r>
              <a:rPr sz="6000" dirty="0" err="1" smtClean="0">
                <a:latin typeface="ChronicaPro-Black" panose="00000A00000000000000" pitchFamily="2" charset="0"/>
              </a:rPr>
              <a:t>scuole</a:t>
            </a:r>
            <a:endParaRPr sz="6000" dirty="0" smtClean="0">
              <a:latin typeface="ChronicaPro-Black" panose="00000A00000000000000" pitchFamily="2" charset="0"/>
            </a:endParaRPr>
          </a:p>
          <a:p>
            <a:pPr defTabSz="841247">
              <a:lnSpc>
                <a:spcPct val="81000"/>
              </a:lnSpc>
              <a:spcBef>
                <a:spcPts val="900"/>
              </a:spcBef>
              <a:defRPr sz="4968">
                <a:solidFill>
                  <a:srgbClr val="00B050"/>
                </a:solidFill>
              </a:defRPr>
            </a:pPr>
            <a:endParaRPr lang="it-IT" sz="1800" dirty="0" smtClean="0"/>
          </a:p>
          <a:p>
            <a:pPr defTabSz="841247">
              <a:lnSpc>
                <a:spcPct val="81000"/>
              </a:lnSpc>
              <a:spcBef>
                <a:spcPts val="900"/>
              </a:spcBef>
              <a:defRPr sz="4968">
                <a:solidFill>
                  <a:srgbClr val="00B050"/>
                </a:solidFill>
              </a:defRPr>
            </a:pPr>
            <a:r>
              <a:rPr sz="3600" dirty="0" smtClean="0"/>
              <a:t>8.094</a:t>
            </a:r>
            <a:r>
              <a:rPr sz="3600" dirty="0" smtClean="0">
                <a:solidFill>
                  <a:srgbClr val="000000"/>
                </a:solidFill>
              </a:rPr>
              <a:t> </a:t>
            </a:r>
            <a:r>
              <a:rPr sz="3600" dirty="0" err="1" smtClean="0">
                <a:solidFill>
                  <a:srgbClr val="000000"/>
                </a:solidFill>
              </a:rPr>
              <a:t>istituzioni</a:t>
            </a:r>
            <a:r>
              <a:rPr sz="3600" dirty="0" smtClean="0">
                <a:solidFill>
                  <a:srgbClr val="000000"/>
                </a:solidFill>
              </a:rPr>
              <a:t> </a:t>
            </a:r>
            <a:r>
              <a:rPr sz="3600" dirty="0" err="1" smtClean="0">
                <a:solidFill>
                  <a:srgbClr val="000000"/>
                </a:solidFill>
              </a:rPr>
              <a:t>scolastiche</a:t>
            </a:r>
            <a:r>
              <a:rPr sz="3600" dirty="0" smtClean="0">
                <a:solidFill>
                  <a:srgbClr val="000000"/>
                </a:solidFill>
              </a:rPr>
              <a:t> </a:t>
            </a:r>
          </a:p>
          <a:p>
            <a:pPr defTabSz="841247">
              <a:lnSpc>
                <a:spcPct val="81000"/>
              </a:lnSpc>
              <a:spcBef>
                <a:spcPts val="900"/>
              </a:spcBef>
              <a:defRPr sz="4968"/>
            </a:pPr>
            <a:r>
              <a:rPr sz="3600" dirty="0" smtClean="0"/>
              <a:t>(di cui 5.410 di primo </a:t>
            </a:r>
            <a:r>
              <a:rPr sz="3600" dirty="0" err="1" smtClean="0"/>
              <a:t>ciclo</a:t>
            </a:r>
            <a:r>
              <a:rPr sz="3600" dirty="0" smtClean="0"/>
              <a:t>)</a:t>
            </a:r>
          </a:p>
          <a:p>
            <a:pPr defTabSz="841247">
              <a:lnSpc>
                <a:spcPct val="81000"/>
              </a:lnSpc>
              <a:spcBef>
                <a:spcPts val="900"/>
              </a:spcBef>
              <a:defRPr sz="4968">
                <a:solidFill>
                  <a:srgbClr val="00B050"/>
                </a:solidFill>
              </a:defRPr>
            </a:pPr>
            <a:r>
              <a:rPr sz="3600" dirty="0" smtClean="0"/>
              <a:t>40.749 </a:t>
            </a:r>
            <a:r>
              <a:rPr sz="3600" dirty="0" err="1" smtClean="0">
                <a:solidFill>
                  <a:srgbClr val="000000"/>
                </a:solidFill>
              </a:rPr>
              <a:t>sedi</a:t>
            </a:r>
            <a:r>
              <a:rPr sz="3600" dirty="0" smtClean="0">
                <a:solidFill>
                  <a:srgbClr val="000000"/>
                </a:solidFill>
              </a:rPr>
              <a:t> </a:t>
            </a:r>
            <a:r>
              <a:rPr sz="3600" dirty="0" err="1" smtClean="0">
                <a:solidFill>
                  <a:srgbClr val="000000"/>
                </a:solidFill>
              </a:rPr>
              <a:t>scolastiche</a:t>
            </a:r>
            <a:r>
              <a:rPr sz="3600" dirty="0" smtClean="0">
                <a:solidFill>
                  <a:srgbClr val="000000"/>
                </a:solidFill>
              </a:rPr>
              <a:t> </a:t>
            </a:r>
          </a:p>
          <a:p>
            <a:pPr defTabSz="841247">
              <a:lnSpc>
                <a:spcPct val="81000"/>
              </a:lnSpc>
              <a:spcBef>
                <a:spcPts val="900"/>
              </a:spcBef>
              <a:defRPr sz="4968"/>
            </a:pPr>
            <a:r>
              <a:rPr sz="3600" dirty="0" smtClean="0"/>
              <a:t>(di cui 35.410 di primo </a:t>
            </a:r>
            <a:r>
              <a:rPr sz="3600" dirty="0" err="1" smtClean="0"/>
              <a:t>ciclo</a:t>
            </a:r>
            <a:r>
              <a:rPr sz="3600" dirty="0" smtClean="0"/>
              <a:t>)</a:t>
            </a:r>
          </a:p>
          <a:p>
            <a:pPr defTabSz="841247">
              <a:lnSpc>
                <a:spcPct val="81000"/>
              </a:lnSpc>
              <a:spcBef>
                <a:spcPts val="900"/>
              </a:spcBef>
              <a:defRPr sz="4968"/>
            </a:pPr>
            <a:r>
              <a:rPr dirty="0" smtClean="0"/>
              <a:t/>
            </a:r>
            <a:br>
              <a:rPr dirty="0" smtClean="0"/>
            </a:br>
            <a:endParaRPr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" y="0"/>
            <a:ext cx="12192000" cy="161197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836023" y="6052457"/>
            <a:ext cx="107202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ChronicaPro-Black" panose="00000A00000000000000" pitchFamily="2" charset="0"/>
                <a:sym typeface="Calibri"/>
              </a:rPr>
              <a:t>Scuola: quale ripartenza?                                                                      Conferenza stampa, 16 settembre 2020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chemeClr val="accent2"/>
              </a:solidFill>
              <a:effectLst/>
              <a:uFillTx/>
              <a:latin typeface="ChronicaPro-Black" panose="00000A00000000000000" pitchFamily="2" charset="0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ottotitolo 2"/>
          <p:cNvSpPr txBox="1">
            <a:spLocks noGrp="1"/>
          </p:cNvSpPr>
          <p:nvPr>
            <p:ph type="subTitle" sz="half" idx="1"/>
          </p:nvPr>
        </p:nvSpPr>
        <p:spPr>
          <a:xfrm>
            <a:off x="2208719" y="1591927"/>
            <a:ext cx="7774562" cy="3863421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786384">
              <a:spcBef>
                <a:spcPts val="800"/>
              </a:spcBef>
              <a:defRPr sz="4644">
                <a:solidFill>
                  <a:srgbClr val="00B050"/>
                </a:solidFill>
              </a:defRPr>
            </a:pPr>
            <a:endParaRPr dirty="0"/>
          </a:p>
          <a:p>
            <a:pPr defTabSz="786384">
              <a:spcBef>
                <a:spcPts val="800"/>
              </a:spcBef>
              <a:defRPr sz="4644">
                <a:solidFill>
                  <a:srgbClr val="00B050"/>
                </a:solidFill>
              </a:defRPr>
            </a:pPr>
            <a:r>
              <a:rPr lang="it-IT" dirty="0" smtClean="0">
                <a:solidFill>
                  <a:srgbClr val="FF0000"/>
                </a:solidFill>
                <a:latin typeface="ChronicaPro-Black" panose="00000A00000000000000" pitchFamily="2" charset="0"/>
              </a:rPr>
              <a:t>Personale scolastico </a:t>
            </a:r>
          </a:p>
          <a:p>
            <a:pPr defTabSz="786384">
              <a:spcBef>
                <a:spcPts val="800"/>
              </a:spcBef>
              <a:defRPr sz="4644">
                <a:solidFill>
                  <a:srgbClr val="00B050"/>
                </a:solidFill>
              </a:defRPr>
            </a:pPr>
            <a:endParaRPr lang="it-IT" sz="3600" dirty="0" smtClean="0">
              <a:solidFill>
                <a:schemeClr val="tx1"/>
              </a:solidFill>
            </a:endParaRPr>
          </a:p>
          <a:p>
            <a:pPr defTabSz="786384">
              <a:spcBef>
                <a:spcPts val="800"/>
              </a:spcBef>
              <a:defRPr sz="4644">
                <a:solidFill>
                  <a:srgbClr val="00B050"/>
                </a:solidFill>
              </a:defRPr>
            </a:pPr>
            <a:r>
              <a:rPr sz="3600" dirty="0" smtClean="0">
                <a:solidFill>
                  <a:schemeClr val="tx1"/>
                </a:solidFill>
              </a:rPr>
              <a:t>Circa </a:t>
            </a:r>
            <a:r>
              <a:rPr sz="3600" b="1" dirty="0" smtClean="0">
                <a:solidFill>
                  <a:srgbClr val="00B050"/>
                </a:solidFill>
              </a:rPr>
              <a:t>1.0</a:t>
            </a:r>
            <a:r>
              <a:rPr lang="it-IT" sz="3600" b="1" dirty="0" smtClean="0">
                <a:solidFill>
                  <a:srgbClr val="00B050"/>
                </a:solidFill>
              </a:rPr>
              <a:t>7</a:t>
            </a:r>
            <a:r>
              <a:rPr sz="3600" b="1" dirty="0" smtClean="0">
                <a:solidFill>
                  <a:srgbClr val="00B050"/>
                </a:solidFill>
              </a:rPr>
              <a:t>0.000</a:t>
            </a:r>
            <a:r>
              <a:rPr sz="3600" dirty="0" smtClean="0">
                <a:solidFill>
                  <a:schemeClr val="tx1"/>
                </a:solidFill>
              </a:rPr>
              <a:t> </a:t>
            </a:r>
            <a:r>
              <a:rPr sz="3600" dirty="0" err="1">
                <a:solidFill>
                  <a:schemeClr val="tx1"/>
                </a:solidFill>
              </a:rPr>
              <a:t>posti</a:t>
            </a:r>
            <a:r>
              <a:rPr sz="3600" dirty="0">
                <a:solidFill>
                  <a:schemeClr val="tx1"/>
                </a:solidFill>
              </a:rPr>
              <a:t> </a:t>
            </a:r>
            <a:r>
              <a:rPr sz="3600" dirty="0" err="1">
                <a:solidFill>
                  <a:schemeClr val="tx1"/>
                </a:solidFill>
              </a:rPr>
              <a:t>tra</a:t>
            </a:r>
            <a:endParaRPr sz="3600" dirty="0">
              <a:solidFill>
                <a:schemeClr val="tx1"/>
              </a:solidFill>
            </a:endParaRPr>
          </a:p>
          <a:p>
            <a:pPr defTabSz="786384">
              <a:spcBef>
                <a:spcPts val="800"/>
              </a:spcBef>
              <a:defRPr sz="4644">
                <a:solidFill>
                  <a:srgbClr val="00B050"/>
                </a:solidFill>
              </a:defRPr>
            </a:pPr>
            <a:r>
              <a:rPr sz="3600" b="1" dirty="0">
                <a:solidFill>
                  <a:srgbClr val="00B050"/>
                </a:solidFill>
              </a:rPr>
              <a:t>850.000</a:t>
            </a:r>
            <a:r>
              <a:rPr sz="3600" dirty="0">
                <a:solidFill>
                  <a:schemeClr val="tx1"/>
                </a:solidFill>
              </a:rPr>
              <a:t> DOCENTI </a:t>
            </a:r>
          </a:p>
          <a:p>
            <a:pPr defTabSz="786384">
              <a:spcBef>
                <a:spcPts val="800"/>
              </a:spcBef>
              <a:defRPr sz="4644">
                <a:solidFill>
                  <a:srgbClr val="00B050"/>
                </a:solidFill>
              </a:defRPr>
            </a:pPr>
            <a:r>
              <a:rPr sz="3600" b="1" dirty="0" smtClean="0">
                <a:solidFill>
                  <a:srgbClr val="00B050"/>
                </a:solidFill>
              </a:rPr>
              <a:t>2</a:t>
            </a:r>
            <a:r>
              <a:rPr lang="it-IT" sz="3600" b="1" dirty="0" smtClean="0">
                <a:solidFill>
                  <a:srgbClr val="00B050"/>
                </a:solidFill>
              </a:rPr>
              <a:t>2</a:t>
            </a:r>
            <a:r>
              <a:rPr sz="3600" b="1" dirty="0" smtClean="0">
                <a:solidFill>
                  <a:srgbClr val="00B050"/>
                </a:solidFill>
              </a:rPr>
              <a:t>0.000 </a:t>
            </a:r>
            <a:r>
              <a:rPr sz="3600" dirty="0">
                <a:solidFill>
                  <a:schemeClr val="tx1"/>
                </a:solidFill>
              </a:rPr>
              <a:t>ATA 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1978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836023" y="6052457"/>
            <a:ext cx="107202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ChronicaPro-Black" panose="00000A00000000000000" pitchFamily="2" charset="0"/>
                <a:sym typeface="Calibri"/>
              </a:rPr>
              <a:t>Scuola: quale ripartenza?                                                                      Conferenza stampa, 16 settembre 2020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chemeClr val="accent2"/>
              </a:solidFill>
              <a:effectLst/>
              <a:uFillTx/>
              <a:latin typeface="ChronicaPro-Black" panose="00000A00000000000000" pitchFamily="2" charset="0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ottotitolo 2"/>
          <p:cNvSpPr txBox="1">
            <a:spLocks noGrp="1"/>
          </p:cNvSpPr>
          <p:nvPr>
            <p:ph type="subTitle" idx="1"/>
          </p:nvPr>
        </p:nvSpPr>
        <p:spPr>
          <a:xfrm>
            <a:off x="263235" y="1824070"/>
            <a:ext cx="11526984" cy="415003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81000"/>
              </a:lnSpc>
              <a:defRPr sz="4000"/>
            </a:pPr>
            <a:r>
              <a:rPr dirty="0" err="1"/>
              <a:t>Sette</a:t>
            </a:r>
            <a:r>
              <a:rPr dirty="0"/>
              <a:t> le </a:t>
            </a:r>
            <a:r>
              <a:rPr dirty="0" err="1"/>
              <a:t>regioni</a:t>
            </a:r>
            <a:r>
              <a:rPr dirty="0"/>
              <a:t> in cui le </a:t>
            </a:r>
            <a:r>
              <a:rPr dirty="0" err="1"/>
              <a:t>lezioni</a:t>
            </a:r>
            <a:r>
              <a:rPr dirty="0"/>
              <a:t> </a:t>
            </a:r>
            <a:r>
              <a:rPr dirty="0" err="1"/>
              <a:t>riprendono</a:t>
            </a:r>
            <a:r>
              <a:rPr dirty="0"/>
              <a:t> </a:t>
            </a:r>
            <a:r>
              <a:rPr dirty="0" err="1"/>
              <a:t>dopo</a:t>
            </a:r>
            <a:endParaRPr dirty="0"/>
          </a:p>
          <a:p>
            <a:pPr>
              <a:lnSpc>
                <a:spcPct val="81000"/>
              </a:lnSpc>
              <a:defRPr sz="4000"/>
            </a:pPr>
            <a:r>
              <a:rPr dirty="0"/>
              <a:t>la data del 14 </a:t>
            </a:r>
            <a:r>
              <a:rPr dirty="0" err="1"/>
              <a:t>settembre</a:t>
            </a:r>
            <a:r>
              <a:rPr dirty="0"/>
              <a:t>: </a:t>
            </a:r>
          </a:p>
          <a:p>
            <a:pPr>
              <a:lnSpc>
                <a:spcPct val="81000"/>
              </a:lnSpc>
              <a:defRPr sz="4000">
                <a:solidFill>
                  <a:srgbClr val="0070C0"/>
                </a:solidFill>
              </a:defRPr>
            </a:pPr>
            <a:r>
              <a:rPr dirty="0"/>
              <a:t>Friuli (</a:t>
            </a:r>
            <a:r>
              <a:rPr dirty="0" err="1"/>
              <a:t>il</a:t>
            </a:r>
            <a:r>
              <a:rPr dirty="0"/>
              <a:t> 16), </a:t>
            </a:r>
            <a:r>
              <a:rPr dirty="0" err="1"/>
              <a:t>Sardegna</a:t>
            </a:r>
            <a:r>
              <a:rPr dirty="0"/>
              <a:t> (</a:t>
            </a:r>
            <a:r>
              <a:rPr dirty="0" err="1"/>
              <a:t>il</a:t>
            </a:r>
            <a:r>
              <a:rPr dirty="0"/>
              <a:t> 22), Puglia, Campania, Abruzzo, Basilicata, Calabria (</a:t>
            </a:r>
            <a:r>
              <a:rPr dirty="0" err="1"/>
              <a:t>il</a:t>
            </a:r>
            <a:r>
              <a:rPr dirty="0"/>
              <a:t> 24)</a:t>
            </a:r>
          </a:p>
          <a:p>
            <a:pPr>
              <a:lnSpc>
                <a:spcPct val="81000"/>
              </a:lnSpc>
              <a:defRPr sz="4000"/>
            </a:pPr>
            <a:r>
              <a:rPr dirty="0" smtClean="0"/>
              <a:t>Dove </a:t>
            </a:r>
            <a:r>
              <a:rPr dirty="0"/>
              <a:t>la </a:t>
            </a:r>
            <a:r>
              <a:rPr dirty="0" err="1"/>
              <a:t>scuola</a:t>
            </a:r>
            <a:r>
              <a:rPr dirty="0"/>
              <a:t> è </a:t>
            </a:r>
            <a:r>
              <a:rPr dirty="0" err="1"/>
              <a:t>ripresa</a:t>
            </a:r>
            <a:r>
              <a:rPr dirty="0"/>
              <a:t> </a:t>
            </a:r>
            <a:r>
              <a:rPr dirty="0" err="1"/>
              <a:t>il</a:t>
            </a:r>
            <a:r>
              <a:rPr dirty="0"/>
              <a:t> 14 </a:t>
            </a:r>
            <a:r>
              <a:rPr dirty="0" err="1"/>
              <a:t>molte</a:t>
            </a:r>
            <a:r>
              <a:rPr dirty="0"/>
              <a:t> le </a:t>
            </a:r>
            <a:r>
              <a:rPr dirty="0" err="1"/>
              <a:t>difficoltà</a:t>
            </a:r>
            <a:r>
              <a:rPr dirty="0"/>
              <a:t>:</a:t>
            </a:r>
          </a:p>
          <a:p>
            <a:pPr>
              <a:lnSpc>
                <a:spcPct val="81000"/>
              </a:lnSpc>
              <a:defRPr sz="4000"/>
            </a:pPr>
            <a:r>
              <a:rPr dirty="0" err="1"/>
              <a:t>nel</a:t>
            </a:r>
            <a:r>
              <a:rPr dirty="0"/>
              <a:t> Lazio 1/3 di </a:t>
            </a:r>
            <a:r>
              <a:rPr dirty="0" err="1"/>
              <a:t>scuole</a:t>
            </a:r>
            <a:r>
              <a:rPr dirty="0"/>
              <a:t> </a:t>
            </a:r>
            <a:r>
              <a:rPr dirty="0" err="1"/>
              <a:t>chiuse</a:t>
            </a:r>
            <a:endParaRPr dirty="0"/>
          </a:p>
          <a:p>
            <a:pPr>
              <a:lnSpc>
                <a:spcPct val="81000"/>
              </a:lnSpc>
              <a:defRPr sz="4000"/>
            </a:pPr>
            <a:r>
              <a:rPr dirty="0"/>
              <a:t>in Sicilia </a:t>
            </a:r>
            <a:r>
              <a:rPr dirty="0" err="1"/>
              <a:t>chiuse</a:t>
            </a:r>
            <a:r>
              <a:rPr dirty="0"/>
              <a:t> le </a:t>
            </a:r>
            <a:r>
              <a:rPr dirty="0" err="1"/>
              <a:t>scuole</a:t>
            </a:r>
            <a:r>
              <a:rPr dirty="0"/>
              <a:t> del primo </a:t>
            </a:r>
            <a:r>
              <a:rPr dirty="0" err="1"/>
              <a:t>ciclo</a:t>
            </a:r>
            <a:endParaRPr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36023" y="6052457"/>
            <a:ext cx="107202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ChronicaPro-Black" panose="00000A00000000000000" pitchFamily="2" charset="0"/>
                <a:sym typeface="Calibri"/>
              </a:rPr>
              <a:t>Scuola: quale ripartenza?                                                                      Conferenza stampa, 16 settembre 2020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chemeClr val="accent2"/>
              </a:solidFill>
              <a:effectLst/>
              <a:uFillTx/>
              <a:latin typeface="ChronicaPro-Black" panose="00000A00000000000000" pitchFamily="2" charset="0"/>
              <a:sym typeface="Calibri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197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ottotitolo 2"/>
          <p:cNvSpPr txBox="1">
            <a:spLocks noGrp="1"/>
          </p:cNvSpPr>
          <p:nvPr>
            <p:ph type="subTitle" idx="1"/>
          </p:nvPr>
        </p:nvSpPr>
        <p:spPr>
          <a:xfrm>
            <a:off x="263235" y="2120136"/>
            <a:ext cx="11526984" cy="404552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72000"/>
              </a:lnSpc>
              <a:defRPr sz="4800" b="1">
                <a:solidFill>
                  <a:srgbClr val="0070C0"/>
                </a:solidFill>
              </a:defRPr>
            </a:pPr>
            <a:r>
              <a:rPr dirty="0"/>
              <a:t>Le </a:t>
            </a:r>
            <a:r>
              <a:rPr dirty="0" err="1"/>
              <a:t>risorse</a:t>
            </a:r>
            <a:r>
              <a:rPr dirty="0"/>
              <a:t> </a:t>
            </a:r>
            <a:r>
              <a:rPr dirty="0" err="1"/>
              <a:t>stanziate</a:t>
            </a:r>
            <a:r>
              <a:rPr dirty="0"/>
              <a:t> dal </a:t>
            </a:r>
            <a:r>
              <a:rPr dirty="0" err="1"/>
              <a:t>Governo</a:t>
            </a:r>
            <a:r>
              <a:rPr dirty="0"/>
              <a:t> </a:t>
            </a:r>
            <a:endParaRPr sz="1600" dirty="0"/>
          </a:p>
          <a:p>
            <a:pPr>
              <a:lnSpc>
                <a:spcPct val="72000"/>
              </a:lnSpc>
              <a:defRPr sz="3600">
                <a:solidFill>
                  <a:srgbClr val="0070C0"/>
                </a:solidFill>
              </a:defRPr>
            </a:pPr>
            <a:r>
              <a:rPr dirty="0"/>
              <a:t>per la </a:t>
            </a:r>
            <a:r>
              <a:rPr dirty="0" err="1"/>
              <a:t>scuola</a:t>
            </a:r>
            <a:r>
              <a:rPr dirty="0"/>
              <a:t> </a:t>
            </a:r>
            <a:r>
              <a:rPr dirty="0" err="1"/>
              <a:t>statale</a:t>
            </a:r>
            <a:endParaRPr sz="1600" dirty="0"/>
          </a:p>
          <a:p>
            <a:pPr>
              <a:lnSpc>
                <a:spcPct val="72000"/>
              </a:lnSpc>
              <a:defRPr sz="3600">
                <a:solidFill>
                  <a:srgbClr val="0070C0"/>
                </a:solidFill>
              </a:defRPr>
            </a:pPr>
            <a:r>
              <a:rPr dirty="0"/>
              <a:t>per </a:t>
            </a:r>
            <a:r>
              <a:rPr dirty="0" err="1"/>
              <a:t>affrontare</a:t>
            </a:r>
            <a:r>
              <a:rPr dirty="0"/>
              <a:t> la prima </a:t>
            </a:r>
            <a:r>
              <a:rPr dirty="0" err="1"/>
              <a:t>emergenza</a:t>
            </a:r>
            <a:r>
              <a:rPr dirty="0"/>
              <a:t> e </a:t>
            </a:r>
            <a:endParaRPr sz="1600" dirty="0"/>
          </a:p>
          <a:p>
            <a:pPr>
              <a:lnSpc>
                <a:spcPct val="72000"/>
              </a:lnSpc>
              <a:defRPr sz="3600">
                <a:solidFill>
                  <a:srgbClr val="0070C0"/>
                </a:solidFill>
              </a:defRPr>
            </a:pPr>
            <a:r>
              <a:rPr dirty="0" err="1"/>
              <a:t>programmare</a:t>
            </a:r>
            <a:r>
              <a:rPr dirty="0"/>
              <a:t> la </a:t>
            </a:r>
            <a:r>
              <a:rPr dirty="0" err="1"/>
              <a:t>ripresa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attività</a:t>
            </a:r>
            <a:r>
              <a:rPr dirty="0"/>
              <a:t> </a:t>
            </a:r>
            <a:r>
              <a:rPr dirty="0" err="1"/>
              <a:t>didattiche</a:t>
            </a:r>
            <a:r>
              <a:rPr dirty="0"/>
              <a:t>:</a:t>
            </a:r>
            <a:endParaRPr sz="1600" dirty="0"/>
          </a:p>
          <a:p>
            <a:pPr>
              <a:lnSpc>
                <a:spcPct val="72000"/>
              </a:lnSpc>
              <a:defRPr sz="5200">
                <a:solidFill>
                  <a:srgbClr val="0070C0"/>
                </a:solidFill>
              </a:defRPr>
            </a:pPr>
            <a:endParaRPr sz="1600" dirty="0"/>
          </a:p>
          <a:p>
            <a:pPr>
              <a:lnSpc>
                <a:spcPct val="72000"/>
              </a:lnSpc>
              <a:defRPr sz="3700" b="1"/>
            </a:pPr>
            <a:r>
              <a:rPr dirty="0"/>
              <a:t>2,5 MLD di euro</a:t>
            </a:r>
            <a:endParaRPr sz="1600" dirty="0"/>
          </a:p>
          <a:p>
            <a:pPr>
              <a:lnSpc>
                <a:spcPct val="72000"/>
              </a:lnSpc>
              <a:defRPr sz="3700">
                <a:solidFill>
                  <a:srgbClr val="0070C0"/>
                </a:solidFill>
              </a:defRPr>
            </a:pPr>
            <a:r>
              <a:rPr dirty="0"/>
              <a:t>per </a:t>
            </a:r>
            <a:r>
              <a:rPr dirty="0" err="1"/>
              <a:t>interventi</a:t>
            </a:r>
            <a:r>
              <a:rPr dirty="0"/>
              <a:t> </a:t>
            </a:r>
            <a:r>
              <a:rPr dirty="0" err="1"/>
              <a:t>a.s</a:t>
            </a:r>
            <a:r>
              <a:rPr dirty="0"/>
              <a:t>. 2019/20 e </a:t>
            </a:r>
            <a:r>
              <a:rPr dirty="0" err="1"/>
              <a:t>nuovo</a:t>
            </a:r>
            <a:r>
              <a:rPr dirty="0"/>
              <a:t> </a:t>
            </a:r>
            <a:r>
              <a:rPr dirty="0" err="1"/>
              <a:t>a.s</a:t>
            </a:r>
            <a:r>
              <a:rPr dirty="0"/>
              <a:t>. 2020/21</a:t>
            </a:r>
            <a:endParaRPr sz="1600" dirty="0"/>
          </a:p>
          <a:p>
            <a:pPr>
              <a:lnSpc>
                <a:spcPct val="72000"/>
              </a:lnSpc>
              <a:defRPr sz="2300">
                <a:solidFill>
                  <a:srgbClr val="0070C0"/>
                </a:solidFill>
              </a:defRPr>
            </a:pPr>
            <a:r>
              <a:rPr dirty="0"/>
              <a:t>(DL n.18/2020-DL n.34/2020-DL n.104/2020)</a:t>
            </a:r>
            <a:endParaRPr sz="1600" dirty="0"/>
          </a:p>
          <a:p>
            <a:pPr>
              <a:lnSpc>
                <a:spcPct val="72000"/>
              </a:lnSpc>
              <a:defRPr sz="3700"/>
            </a:pPr>
            <a:r>
              <a:rPr sz="1600" dirty="0"/>
              <a:t/>
            </a:r>
            <a:br>
              <a:rPr sz="1600" dirty="0"/>
            </a:br>
            <a:endParaRPr sz="16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1978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836023" y="6052457"/>
            <a:ext cx="107202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ChronicaPro-Black" panose="00000A00000000000000" pitchFamily="2" charset="0"/>
                <a:sym typeface="Calibri"/>
              </a:rPr>
              <a:t>Scuola: quale ripartenza?                                                                      Conferenza stampa, 16 settembre 2020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chemeClr val="accent2"/>
              </a:solidFill>
              <a:effectLst/>
              <a:uFillTx/>
              <a:latin typeface="ChronicaPro-Black" panose="00000A00000000000000" pitchFamily="2" charset="0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ottotitolo 2"/>
          <p:cNvSpPr txBox="1">
            <a:spLocks noGrp="1"/>
          </p:cNvSpPr>
          <p:nvPr>
            <p:ph type="subTitle" idx="1"/>
          </p:nvPr>
        </p:nvSpPr>
        <p:spPr>
          <a:xfrm>
            <a:off x="858981" y="2075018"/>
            <a:ext cx="10972801" cy="3960026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defTabSz="859536">
              <a:spcBef>
                <a:spcPts val="900"/>
              </a:spcBef>
              <a:defRPr sz="4041" b="1">
                <a:solidFill>
                  <a:srgbClr val="00B050"/>
                </a:solidFill>
              </a:defRPr>
            </a:pPr>
            <a:r>
              <a:rPr dirty="0" err="1">
                <a:solidFill>
                  <a:srgbClr val="FF0000"/>
                </a:solidFill>
                <a:latin typeface="ChronicaPro-Black" panose="00000A00000000000000" pitchFamily="2" charset="0"/>
              </a:rPr>
              <a:t>Organico</a:t>
            </a:r>
            <a:r>
              <a:rPr dirty="0">
                <a:solidFill>
                  <a:srgbClr val="FF0000"/>
                </a:solidFill>
                <a:latin typeface="ChronicaPro-Black" panose="00000A00000000000000" pitchFamily="2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ChronicaPro-Black" panose="00000A00000000000000" pitchFamily="2" charset="0"/>
              </a:rPr>
              <a:t>aggiuntivo</a:t>
            </a:r>
            <a:r>
              <a:rPr dirty="0">
                <a:solidFill>
                  <a:srgbClr val="FF0000"/>
                </a:solidFill>
                <a:latin typeface="ChronicaPro-Black" panose="00000A00000000000000" pitchFamily="2" charset="0"/>
              </a:rPr>
              <a:t> </a:t>
            </a:r>
          </a:p>
          <a:p>
            <a:pPr defTabSz="859536">
              <a:spcBef>
                <a:spcPts val="900"/>
              </a:spcBef>
              <a:defRPr sz="4041">
                <a:solidFill>
                  <a:srgbClr val="00B050"/>
                </a:solidFill>
              </a:defRPr>
            </a:pPr>
            <a:r>
              <a:rPr dirty="0"/>
              <a:t>per </a:t>
            </a:r>
            <a:r>
              <a:rPr dirty="0" err="1"/>
              <a:t>l’emergenza</a:t>
            </a:r>
            <a:r>
              <a:rPr dirty="0"/>
              <a:t> Covid-19  </a:t>
            </a:r>
          </a:p>
          <a:p>
            <a:pPr defTabSz="859536">
              <a:spcBef>
                <a:spcPts val="900"/>
              </a:spcBef>
              <a:defRPr sz="4041">
                <a:solidFill>
                  <a:srgbClr val="00B050"/>
                </a:solidFill>
              </a:defRPr>
            </a:pPr>
            <a:r>
              <a:rPr dirty="0"/>
              <a:t>+ 70.000 </a:t>
            </a:r>
            <a:r>
              <a:rPr dirty="0" err="1"/>
              <a:t>unità</a:t>
            </a:r>
            <a:r>
              <a:rPr dirty="0"/>
              <a:t> circa</a:t>
            </a:r>
          </a:p>
          <a:p>
            <a:pPr defTabSz="859536">
              <a:spcBef>
                <a:spcPts val="900"/>
              </a:spcBef>
              <a:defRPr sz="4041">
                <a:solidFill>
                  <a:srgbClr val="00B050"/>
                </a:solidFill>
              </a:defRPr>
            </a:pPr>
            <a:r>
              <a:rPr dirty="0"/>
              <a:t>(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docenti</a:t>
            </a:r>
            <a:r>
              <a:rPr dirty="0"/>
              <a:t> e </a:t>
            </a:r>
            <a:r>
              <a:rPr dirty="0" err="1"/>
              <a:t>ata</a:t>
            </a:r>
            <a:r>
              <a:rPr dirty="0"/>
              <a:t>)</a:t>
            </a:r>
          </a:p>
          <a:p>
            <a:pPr defTabSz="859536">
              <a:spcBef>
                <a:spcPts val="900"/>
              </a:spcBef>
              <a:defRPr sz="4041"/>
            </a:pPr>
            <a:r>
              <a:rPr dirty="0" smtClean="0"/>
              <a:t>Per </a:t>
            </a:r>
            <a:r>
              <a:rPr dirty="0"/>
              <a:t>un </a:t>
            </a:r>
            <a:r>
              <a:rPr dirty="0" err="1"/>
              <a:t>incremento</a:t>
            </a:r>
            <a:r>
              <a:rPr dirty="0"/>
              <a:t> </a:t>
            </a:r>
            <a:r>
              <a:rPr dirty="0" err="1"/>
              <a:t>dell’organico</a:t>
            </a:r>
            <a:r>
              <a:rPr dirty="0"/>
              <a:t> </a:t>
            </a:r>
            <a:r>
              <a:rPr dirty="0" err="1"/>
              <a:t>scolastico</a:t>
            </a:r>
            <a:r>
              <a:rPr dirty="0"/>
              <a:t> </a:t>
            </a:r>
            <a:r>
              <a:rPr dirty="0" err="1"/>
              <a:t>inferiore</a:t>
            </a:r>
            <a:r>
              <a:rPr dirty="0"/>
              <a:t> al 10%</a:t>
            </a:r>
            <a:br>
              <a:rPr dirty="0"/>
            </a:br>
            <a:endParaRPr dirty="0"/>
          </a:p>
        </p:txBody>
      </p:sp>
      <p:sp>
        <p:nvSpPr>
          <p:cNvPr id="4" name="CasellaDiTesto 3"/>
          <p:cNvSpPr txBox="1"/>
          <p:nvPr/>
        </p:nvSpPr>
        <p:spPr>
          <a:xfrm>
            <a:off x="836023" y="6052457"/>
            <a:ext cx="107202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ChronicaPro-Black" panose="00000A00000000000000" pitchFamily="2" charset="0"/>
                <a:sym typeface="Calibri"/>
              </a:rPr>
              <a:t>Scuola: quale ripartenza?                                                                      Conferenza stampa, 16 settembre 2020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chemeClr val="accent2"/>
              </a:solidFill>
              <a:effectLst/>
              <a:uFillTx/>
              <a:latin typeface="ChronicaPro-Black" panose="00000A00000000000000" pitchFamily="2" charset="0"/>
              <a:sym typeface="Calibri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197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Immagine 3" descr="Immagin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078181"/>
            <a:ext cx="3335483" cy="3119828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ottotitolo 2"/>
          <p:cNvSpPr txBox="1">
            <a:spLocks noGrp="1"/>
          </p:cNvSpPr>
          <p:nvPr>
            <p:ph type="subTitle" idx="1"/>
          </p:nvPr>
        </p:nvSpPr>
        <p:spPr>
          <a:xfrm>
            <a:off x="1667741" y="2078181"/>
            <a:ext cx="9144001" cy="377536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72000"/>
              </a:lnSpc>
              <a:defRPr sz="4500" b="1">
                <a:solidFill>
                  <a:srgbClr val="0070C0"/>
                </a:solidFill>
              </a:defRPr>
            </a:pPr>
            <a:r>
              <a:rPr dirty="0" err="1"/>
              <a:t>Banchi</a:t>
            </a:r>
            <a:r>
              <a:rPr dirty="0"/>
              <a:t> </a:t>
            </a:r>
            <a:r>
              <a:rPr dirty="0" err="1"/>
              <a:t>monoposto</a:t>
            </a:r>
            <a:r>
              <a:rPr dirty="0"/>
              <a:t>:</a:t>
            </a:r>
            <a:endParaRPr sz="2000" dirty="0"/>
          </a:p>
          <a:p>
            <a:pPr>
              <a:lnSpc>
                <a:spcPct val="72000"/>
              </a:lnSpc>
              <a:defRPr sz="4500"/>
            </a:pPr>
            <a:r>
              <a:rPr sz="2000" dirty="0"/>
              <a:t/>
            </a:r>
            <a:br>
              <a:rPr sz="2000" dirty="0"/>
            </a:br>
            <a:r>
              <a:rPr dirty="0" err="1"/>
              <a:t>disponibili</a:t>
            </a:r>
            <a:r>
              <a:rPr dirty="0"/>
              <a:t> </a:t>
            </a:r>
            <a:r>
              <a:rPr dirty="0">
                <a:solidFill>
                  <a:srgbClr val="FF0000"/>
                </a:solidFill>
              </a:rPr>
              <a:t>400.000</a:t>
            </a:r>
            <a:r>
              <a:rPr dirty="0"/>
              <a:t> </a:t>
            </a:r>
            <a:r>
              <a:rPr dirty="0" err="1"/>
              <a:t>banchi</a:t>
            </a:r>
            <a:r>
              <a:rPr dirty="0"/>
              <a:t/>
            </a:r>
            <a:br>
              <a:rPr dirty="0"/>
            </a:br>
            <a:r>
              <a:rPr dirty="0" err="1"/>
              <a:t>su</a:t>
            </a:r>
            <a:r>
              <a:rPr dirty="0"/>
              <a:t> un </a:t>
            </a:r>
            <a:r>
              <a:rPr dirty="0" err="1"/>
              <a:t>fabbisogno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scuole</a:t>
            </a:r>
            <a:r>
              <a:rPr dirty="0"/>
              <a:t> </a:t>
            </a:r>
            <a:endParaRPr sz="2000" dirty="0"/>
          </a:p>
          <a:p>
            <a:pPr>
              <a:lnSpc>
                <a:spcPct val="72000"/>
              </a:lnSpc>
              <a:defRPr sz="4500"/>
            </a:pPr>
            <a:r>
              <a:rPr dirty="0"/>
              <a:t>di </a:t>
            </a:r>
            <a:r>
              <a:rPr dirty="0">
                <a:solidFill>
                  <a:srgbClr val="FF0000"/>
                </a:solidFill>
              </a:rPr>
              <a:t>2.000.000</a:t>
            </a:r>
            <a:r>
              <a:rPr dirty="0"/>
              <a:t> </a:t>
            </a:r>
            <a:r>
              <a:rPr dirty="0" err="1"/>
              <a:t>unità</a:t>
            </a:r>
            <a:endParaRPr sz="2000" dirty="0"/>
          </a:p>
          <a:p>
            <a:pPr>
              <a:lnSpc>
                <a:spcPct val="72000"/>
              </a:lnSpc>
              <a:defRPr sz="4500"/>
            </a:pPr>
            <a:r>
              <a:rPr dirty="0"/>
              <a:t>(16,6%) </a:t>
            </a:r>
            <a:r>
              <a:rPr dirty="0">
                <a:solidFill>
                  <a:srgbClr val="FF0000"/>
                </a:solidFill>
              </a:rPr>
              <a:t>+ 400.000 </a:t>
            </a:r>
            <a:r>
              <a:rPr dirty="0" err="1">
                <a:solidFill>
                  <a:srgbClr val="FF0000"/>
                </a:solidFill>
              </a:rPr>
              <a:t>sedi</a:t>
            </a:r>
            <a:r>
              <a:rPr dirty="0" err="1"/>
              <a:t>e</a:t>
            </a:r>
            <a:endParaRPr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36023" y="6052457"/>
            <a:ext cx="107202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ChronicaPro-Black" panose="00000A00000000000000" pitchFamily="2" charset="0"/>
                <a:sym typeface="Calibri"/>
              </a:rPr>
              <a:t>Scuola: quale ripartenza?                                                                      Conferenza stampa, 16 settembre 2020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chemeClr val="accent2"/>
              </a:solidFill>
              <a:effectLst/>
              <a:uFillTx/>
              <a:latin typeface="ChronicaPro-Black" panose="00000A00000000000000" pitchFamily="2" charset="0"/>
              <a:sym typeface="Calibri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197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ottotitolo 2"/>
          <p:cNvSpPr txBox="1">
            <a:spLocks noGrp="1"/>
          </p:cNvSpPr>
          <p:nvPr>
            <p:ph type="subTitle" idx="1"/>
          </p:nvPr>
        </p:nvSpPr>
        <p:spPr>
          <a:xfrm>
            <a:off x="723602" y="1980335"/>
            <a:ext cx="10945092" cy="3863117"/>
          </a:xfrm>
          <a:prstGeom prst="rect">
            <a:avLst/>
          </a:prstGeom>
        </p:spPr>
        <p:txBody>
          <a:bodyPr/>
          <a:lstStyle/>
          <a:p>
            <a:pPr defTabSz="813816">
              <a:lnSpc>
                <a:spcPct val="72000"/>
              </a:lnSpc>
              <a:spcBef>
                <a:spcPts val="800"/>
              </a:spcBef>
              <a:defRPr sz="2759" b="1">
                <a:solidFill>
                  <a:srgbClr val="00B050"/>
                </a:solidFill>
              </a:defRPr>
            </a:pPr>
            <a:r>
              <a:rPr dirty="0" err="1"/>
              <a:t>Posti</a:t>
            </a:r>
            <a:r>
              <a:rPr dirty="0"/>
              <a:t> DOCENTI </a:t>
            </a:r>
            <a:r>
              <a:rPr dirty="0" err="1"/>
              <a:t>disponibili</a:t>
            </a:r>
            <a:r>
              <a:rPr dirty="0"/>
              <a:t> al 1° </a:t>
            </a:r>
            <a:r>
              <a:rPr dirty="0" err="1"/>
              <a:t>settembre</a:t>
            </a:r>
            <a:r>
              <a:rPr dirty="0"/>
              <a:t> 2020</a:t>
            </a:r>
            <a:endParaRPr sz="1157" dirty="0"/>
          </a:p>
          <a:p>
            <a:pPr defTabSz="813816">
              <a:lnSpc>
                <a:spcPct val="72000"/>
              </a:lnSpc>
              <a:spcBef>
                <a:spcPts val="800"/>
              </a:spcBef>
              <a:defRPr sz="1157">
                <a:solidFill>
                  <a:srgbClr val="00B050"/>
                </a:solidFill>
              </a:defRPr>
            </a:pPr>
            <a:endParaRPr sz="1157" dirty="0"/>
          </a:p>
          <a:p>
            <a:pPr defTabSz="813816">
              <a:lnSpc>
                <a:spcPct val="72000"/>
              </a:lnSpc>
              <a:spcBef>
                <a:spcPts val="800"/>
              </a:spcBef>
              <a:defRPr sz="2046" b="1" strike="sngStrike">
                <a:solidFill>
                  <a:srgbClr val="00B050"/>
                </a:solidFill>
              </a:defRPr>
            </a:pPr>
            <a:r>
              <a:rPr strike="noStrike" dirty="0">
                <a:solidFill>
                  <a:srgbClr val="008F00"/>
                </a:solidFill>
              </a:rPr>
              <a:t>84.808 </a:t>
            </a:r>
            <a:r>
              <a:rPr b="0" strike="noStrike" dirty="0" err="1">
                <a:solidFill>
                  <a:srgbClr val="000000"/>
                </a:solidFill>
              </a:rPr>
              <a:t>posti</a:t>
            </a:r>
            <a:r>
              <a:rPr b="0" strike="noStrike" dirty="0">
                <a:solidFill>
                  <a:srgbClr val="000000"/>
                </a:solidFill>
              </a:rPr>
              <a:t> di </a:t>
            </a:r>
            <a:r>
              <a:rPr b="0" strike="noStrike" dirty="0" err="1">
                <a:solidFill>
                  <a:srgbClr val="000000"/>
                </a:solidFill>
              </a:rPr>
              <a:t>docenti</a:t>
            </a:r>
            <a:r>
              <a:rPr b="0" strike="noStrike" dirty="0">
                <a:solidFill>
                  <a:srgbClr val="000000"/>
                </a:solidFill>
              </a:rPr>
              <a:t> da </a:t>
            </a:r>
            <a:r>
              <a:rPr b="0" strike="noStrike" dirty="0" err="1">
                <a:solidFill>
                  <a:srgbClr val="000000"/>
                </a:solidFill>
              </a:rPr>
              <a:t>assumere</a:t>
            </a:r>
            <a:r>
              <a:rPr b="0" strike="noStrike" dirty="0">
                <a:solidFill>
                  <a:srgbClr val="000000"/>
                </a:solidFill>
              </a:rPr>
              <a:t> </a:t>
            </a:r>
            <a:r>
              <a:rPr b="0" strike="noStrike" dirty="0">
                <a:solidFill>
                  <a:schemeClr val="tx1"/>
                </a:solidFill>
              </a:rPr>
              <a:t>in </a:t>
            </a:r>
            <a:r>
              <a:rPr b="0" strike="noStrike" dirty="0" err="1">
                <a:solidFill>
                  <a:schemeClr val="tx1"/>
                </a:solidFill>
              </a:rPr>
              <a:t>ruolo</a:t>
            </a:r>
            <a:r>
              <a:rPr b="0" strike="noStrike" dirty="0">
                <a:solidFill>
                  <a:schemeClr val="tx1"/>
                </a:solidFill>
              </a:rPr>
              <a:t> (</a:t>
            </a:r>
            <a:r>
              <a:rPr b="0" strike="noStrike" dirty="0" err="1">
                <a:solidFill>
                  <a:schemeClr val="tx1"/>
                </a:solidFill>
              </a:rPr>
              <a:t>assunti</a:t>
            </a:r>
            <a:r>
              <a:rPr b="0" strike="noStrike" dirty="0">
                <a:solidFill>
                  <a:schemeClr val="tx1"/>
                </a:solidFill>
              </a:rPr>
              <a:t> </a:t>
            </a:r>
            <a:r>
              <a:rPr b="0" strike="noStrike" dirty="0" err="1" smtClean="0">
                <a:solidFill>
                  <a:schemeClr val="tx1"/>
                </a:solidFill>
              </a:rPr>
              <a:t>meno</a:t>
            </a:r>
            <a:r>
              <a:rPr b="0" strike="noStrike" dirty="0" smtClean="0">
                <a:solidFill>
                  <a:schemeClr val="tx1"/>
                </a:solidFill>
              </a:rPr>
              <a:t> </a:t>
            </a:r>
            <a:r>
              <a:rPr b="0" strike="noStrike" dirty="0">
                <a:solidFill>
                  <a:schemeClr val="tx1"/>
                </a:solidFill>
              </a:rPr>
              <a:t>di </a:t>
            </a:r>
            <a:r>
              <a:rPr b="1" strike="noStrike" dirty="0">
                <a:solidFill>
                  <a:srgbClr val="00B050"/>
                </a:solidFill>
              </a:rPr>
              <a:t>30.000</a:t>
            </a:r>
            <a:r>
              <a:rPr b="0" strike="noStrike" dirty="0">
                <a:solidFill>
                  <a:schemeClr val="tx1"/>
                </a:solidFill>
              </a:rPr>
              <a:t>)</a:t>
            </a:r>
            <a:endParaRPr sz="1157" dirty="0">
              <a:solidFill>
                <a:schemeClr val="tx1"/>
              </a:solidFill>
            </a:endParaRPr>
          </a:p>
          <a:p>
            <a:pPr defTabSz="813816">
              <a:lnSpc>
                <a:spcPct val="72000"/>
              </a:lnSpc>
              <a:spcBef>
                <a:spcPts val="800"/>
              </a:spcBef>
              <a:defRPr sz="1157"/>
            </a:pPr>
            <a:endParaRPr sz="1157" dirty="0"/>
          </a:p>
          <a:p>
            <a:pPr defTabSz="813816">
              <a:lnSpc>
                <a:spcPct val="72000"/>
              </a:lnSpc>
              <a:spcBef>
                <a:spcPts val="800"/>
              </a:spcBef>
              <a:defRPr sz="2046" b="1">
                <a:solidFill>
                  <a:srgbClr val="00B050"/>
                </a:solidFill>
              </a:defRPr>
            </a:pPr>
            <a:r>
              <a:rPr dirty="0"/>
              <a:t>14.142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posti</a:t>
            </a:r>
            <a:r>
              <a:rPr b="0" dirty="0">
                <a:solidFill>
                  <a:srgbClr val="000000"/>
                </a:solidFill>
              </a:rPr>
              <a:t> di </a:t>
            </a:r>
            <a:r>
              <a:rPr b="0" dirty="0" err="1">
                <a:solidFill>
                  <a:srgbClr val="000000"/>
                </a:solidFill>
              </a:rPr>
              <a:t>docenti</a:t>
            </a:r>
            <a:r>
              <a:rPr b="0" dirty="0">
                <a:solidFill>
                  <a:srgbClr val="000000"/>
                </a:solidFill>
              </a:rPr>
              <a:t> per </a:t>
            </a:r>
            <a:r>
              <a:rPr b="0" dirty="0" err="1">
                <a:solidFill>
                  <a:srgbClr val="000000"/>
                </a:solidFill>
              </a:rPr>
              <a:t>l’adeguamento</a:t>
            </a:r>
            <a:r>
              <a:rPr b="0" dirty="0">
                <a:solidFill>
                  <a:srgbClr val="000000"/>
                </a:solidFill>
              </a:rPr>
              <a:t> </a:t>
            </a:r>
            <a:endParaRPr sz="1157" dirty="0"/>
          </a:p>
          <a:p>
            <a:pPr defTabSz="813816">
              <a:lnSpc>
                <a:spcPct val="72000"/>
              </a:lnSpc>
              <a:spcBef>
                <a:spcPts val="800"/>
              </a:spcBef>
              <a:defRPr sz="2046"/>
            </a:pPr>
            <a:r>
              <a:rPr dirty="0" err="1"/>
              <a:t>dell’organico</a:t>
            </a:r>
            <a:r>
              <a:rPr dirty="0"/>
              <a:t> di </a:t>
            </a:r>
            <a:r>
              <a:rPr dirty="0" err="1"/>
              <a:t>fatto</a:t>
            </a:r>
            <a:endParaRPr sz="1157" dirty="0"/>
          </a:p>
          <a:p>
            <a:pPr defTabSz="813816">
              <a:lnSpc>
                <a:spcPct val="72000"/>
              </a:lnSpc>
              <a:spcBef>
                <a:spcPts val="800"/>
              </a:spcBef>
              <a:defRPr sz="3827"/>
            </a:pPr>
            <a:endParaRPr sz="1157" dirty="0"/>
          </a:p>
          <a:p>
            <a:pPr defTabSz="813816">
              <a:lnSpc>
                <a:spcPct val="72000"/>
              </a:lnSpc>
              <a:spcBef>
                <a:spcPts val="800"/>
              </a:spcBef>
              <a:defRPr sz="2046" b="1" strike="sngStrike">
                <a:solidFill>
                  <a:srgbClr val="00B050"/>
                </a:solidFill>
              </a:defRPr>
            </a:pPr>
            <a:r>
              <a:rPr b="0" strike="noStrike" dirty="0">
                <a:solidFill>
                  <a:srgbClr val="000000"/>
                </a:solidFill>
              </a:rPr>
              <a:t>circa </a:t>
            </a:r>
            <a:r>
              <a:rPr strike="noStrike" dirty="0">
                <a:solidFill>
                  <a:srgbClr val="008F00"/>
                </a:solidFill>
              </a:rPr>
              <a:t>80.000</a:t>
            </a:r>
            <a:r>
              <a:rPr b="0" strike="noStrike" dirty="0">
                <a:solidFill>
                  <a:srgbClr val="000000"/>
                </a:solidFill>
              </a:rPr>
              <a:t> </a:t>
            </a:r>
            <a:r>
              <a:rPr b="0" strike="noStrike" dirty="0" err="1">
                <a:solidFill>
                  <a:srgbClr val="000000"/>
                </a:solidFill>
              </a:rPr>
              <a:t>posti</a:t>
            </a:r>
            <a:r>
              <a:rPr b="0" strike="noStrike" dirty="0">
                <a:solidFill>
                  <a:srgbClr val="000000"/>
                </a:solidFill>
              </a:rPr>
              <a:t> di </a:t>
            </a:r>
            <a:r>
              <a:rPr b="0" strike="noStrike" dirty="0" err="1">
                <a:solidFill>
                  <a:srgbClr val="000000"/>
                </a:solidFill>
              </a:rPr>
              <a:t>docenti</a:t>
            </a:r>
            <a:r>
              <a:rPr b="0" strike="noStrike" dirty="0">
                <a:solidFill>
                  <a:srgbClr val="000000"/>
                </a:solidFill>
              </a:rPr>
              <a:t> di </a:t>
            </a:r>
            <a:r>
              <a:rPr b="0" strike="noStrike" dirty="0" err="1">
                <a:solidFill>
                  <a:srgbClr val="000000"/>
                </a:solidFill>
              </a:rPr>
              <a:t>sostegno</a:t>
            </a:r>
            <a:r>
              <a:rPr b="0" strike="noStrike" dirty="0">
                <a:solidFill>
                  <a:srgbClr val="000000"/>
                </a:solidFill>
              </a:rPr>
              <a:t> in </a:t>
            </a:r>
            <a:r>
              <a:rPr b="0" strike="noStrike" dirty="0" err="1">
                <a:solidFill>
                  <a:srgbClr val="000000"/>
                </a:solidFill>
              </a:rPr>
              <a:t>deroga</a:t>
            </a:r>
            <a:endParaRPr sz="1157" dirty="0"/>
          </a:p>
          <a:p>
            <a:pPr defTabSz="813816">
              <a:lnSpc>
                <a:spcPct val="72000"/>
              </a:lnSpc>
              <a:spcBef>
                <a:spcPts val="800"/>
              </a:spcBef>
              <a:defRPr sz="3827"/>
            </a:pPr>
            <a:endParaRPr sz="1157" dirty="0"/>
          </a:p>
          <a:p>
            <a:pPr defTabSz="813816">
              <a:lnSpc>
                <a:spcPct val="72000"/>
              </a:lnSpc>
              <a:spcBef>
                <a:spcPts val="800"/>
              </a:spcBef>
              <a:defRPr sz="2046" b="1">
                <a:solidFill>
                  <a:srgbClr val="FF0000"/>
                </a:solidFill>
              </a:defRPr>
            </a:pPr>
            <a:r>
              <a:rPr dirty="0">
                <a:solidFill>
                  <a:schemeClr val="tx1"/>
                </a:solidFill>
              </a:rPr>
              <a:t>Circa</a:t>
            </a:r>
            <a:r>
              <a:rPr dirty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rgbClr val="00B050"/>
                </a:solidFill>
              </a:rPr>
              <a:t>6</a:t>
            </a:r>
            <a:r>
              <a:rPr dirty="0" smtClean="0">
                <a:solidFill>
                  <a:srgbClr val="00B050"/>
                </a:solidFill>
              </a:rPr>
              <a:t>0.000</a:t>
            </a:r>
            <a:r>
              <a:rPr sz="3827" dirty="0" smtClean="0">
                <a:solidFill>
                  <a:srgbClr val="00B050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docenti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organico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covid</a:t>
            </a:r>
            <a:endParaRPr sz="3827" dirty="0">
              <a:solidFill>
                <a:schemeClr val="tx1"/>
              </a:solidFill>
            </a:endParaRPr>
          </a:p>
          <a:p>
            <a:pPr defTabSz="813816">
              <a:lnSpc>
                <a:spcPct val="72000"/>
              </a:lnSpc>
              <a:spcBef>
                <a:spcPts val="800"/>
              </a:spcBef>
              <a:defRPr sz="2492" b="1" strike="sngStrike">
                <a:solidFill>
                  <a:srgbClr val="00B050"/>
                </a:solidFill>
              </a:defRPr>
            </a:pPr>
            <a:endParaRPr sz="1157" dirty="0"/>
          </a:p>
          <a:p>
            <a:pPr defTabSz="813816">
              <a:lnSpc>
                <a:spcPct val="72000"/>
              </a:lnSpc>
              <a:spcBef>
                <a:spcPts val="800"/>
              </a:spcBef>
              <a:defRPr sz="2492" b="1">
                <a:solidFill>
                  <a:srgbClr val="008F00"/>
                </a:solidFill>
              </a:defRPr>
            </a:pPr>
            <a:r>
              <a:rPr dirty="0">
                <a:solidFill>
                  <a:schemeClr val="tx1"/>
                </a:solidFill>
              </a:rPr>
              <a:t>circa</a:t>
            </a:r>
            <a:r>
              <a:rPr dirty="0"/>
              <a:t> </a:t>
            </a:r>
            <a:r>
              <a:rPr dirty="0" smtClean="0"/>
              <a:t>2</a:t>
            </a:r>
            <a:r>
              <a:rPr lang="it-IT" dirty="0" smtClean="0"/>
              <a:t>1</a:t>
            </a:r>
            <a:r>
              <a:rPr dirty="0" smtClean="0"/>
              <a:t>0.000 </a:t>
            </a:r>
            <a:r>
              <a:rPr dirty="0" err="1">
                <a:solidFill>
                  <a:schemeClr val="tx1"/>
                </a:solidFill>
              </a:rPr>
              <a:t>posti</a:t>
            </a:r>
            <a:r>
              <a:rPr dirty="0">
                <a:solidFill>
                  <a:schemeClr val="tx1"/>
                </a:solidFill>
              </a:rPr>
              <a:t> da </a:t>
            </a:r>
            <a:r>
              <a:rPr dirty="0" err="1">
                <a:solidFill>
                  <a:schemeClr val="tx1"/>
                </a:solidFill>
              </a:rPr>
              <a:t>coprire</a:t>
            </a:r>
            <a:r>
              <a:rPr dirty="0">
                <a:solidFill>
                  <a:schemeClr val="tx1"/>
                </a:solidFill>
              </a:rPr>
              <a:t> con </a:t>
            </a:r>
            <a:r>
              <a:rPr dirty="0" err="1">
                <a:solidFill>
                  <a:schemeClr val="tx1"/>
                </a:solidFill>
              </a:rPr>
              <a:t>supplenze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836023" y="6052457"/>
            <a:ext cx="107202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ChronicaPro-Black" panose="00000A00000000000000" pitchFamily="2" charset="0"/>
                <a:sym typeface="Calibri"/>
              </a:rPr>
              <a:t>Scuola: quale ripartenza?                                                                      Conferenza stampa, 16 settembre 2020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chemeClr val="accent2"/>
              </a:solidFill>
              <a:effectLst/>
              <a:uFillTx/>
              <a:latin typeface="ChronicaPro-Black" panose="00000A00000000000000" pitchFamily="2" charset="0"/>
              <a:sym typeface="Calibri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197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ottotitolo 2"/>
          <p:cNvSpPr txBox="1">
            <a:spLocks noGrp="1"/>
          </p:cNvSpPr>
          <p:nvPr>
            <p:ph type="subTitle" idx="1"/>
          </p:nvPr>
        </p:nvSpPr>
        <p:spPr>
          <a:xfrm>
            <a:off x="583473" y="1759131"/>
            <a:ext cx="11129555" cy="438041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lnSpc>
                <a:spcPct val="72000"/>
              </a:lnSpc>
              <a:defRPr sz="4900" b="1">
                <a:solidFill>
                  <a:srgbClr val="00B050"/>
                </a:solidFill>
              </a:defRPr>
            </a:pPr>
            <a:r>
              <a:rPr dirty="0" err="1"/>
              <a:t>Reclutamento</a:t>
            </a:r>
            <a:r>
              <a:rPr dirty="0"/>
              <a:t> </a:t>
            </a:r>
            <a:r>
              <a:rPr dirty="0" err="1"/>
              <a:t>docenti</a:t>
            </a:r>
            <a:r>
              <a:rPr b="0" dirty="0"/>
              <a:t>:</a:t>
            </a:r>
            <a:endParaRPr sz="2200" dirty="0"/>
          </a:p>
          <a:p>
            <a:pPr>
              <a:lnSpc>
                <a:spcPct val="72000"/>
              </a:lnSpc>
              <a:defRPr sz="4900"/>
            </a:pPr>
            <a:r>
              <a:rPr dirty="0" err="1"/>
              <a:t>effettuate</a:t>
            </a:r>
            <a:r>
              <a:rPr dirty="0"/>
              <a:t> </a:t>
            </a:r>
            <a:r>
              <a:rPr dirty="0">
                <a:solidFill>
                  <a:srgbClr val="FF0000"/>
                </a:solidFill>
              </a:rPr>
              <a:t>30.000 </a:t>
            </a:r>
            <a:r>
              <a:rPr dirty="0" err="1">
                <a:solidFill>
                  <a:srgbClr val="0070C0"/>
                </a:solidFill>
              </a:rPr>
              <a:t>immissioni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/>
              <a:t>in </a:t>
            </a:r>
            <a:r>
              <a:rPr dirty="0" err="1"/>
              <a:t>ruolo</a:t>
            </a:r>
            <a:endParaRPr sz="2200" dirty="0"/>
          </a:p>
          <a:p>
            <a:pPr>
              <a:lnSpc>
                <a:spcPct val="72000"/>
              </a:lnSpc>
              <a:defRPr sz="4900"/>
            </a:pPr>
            <a:r>
              <a:rPr dirty="0" err="1"/>
              <a:t>su</a:t>
            </a:r>
            <a:r>
              <a:rPr dirty="0"/>
              <a:t> un </a:t>
            </a:r>
            <a:r>
              <a:rPr dirty="0" err="1"/>
              <a:t>contingente</a:t>
            </a:r>
            <a:r>
              <a:rPr dirty="0"/>
              <a:t> di </a:t>
            </a:r>
            <a:r>
              <a:rPr dirty="0">
                <a:solidFill>
                  <a:srgbClr val="0070C0"/>
                </a:solidFill>
              </a:rPr>
              <a:t>85 </a:t>
            </a:r>
            <a:r>
              <a:rPr dirty="0" err="1">
                <a:solidFill>
                  <a:srgbClr val="0070C0"/>
                </a:solidFill>
              </a:rPr>
              <a:t>mila</a:t>
            </a:r>
            <a:endParaRPr sz="2200" dirty="0"/>
          </a:p>
          <a:p>
            <a:pPr>
              <a:lnSpc>
                <a:spcPct val="72000"/>
              </a:lnSpc>
              <a:defRPr sz="4900"/>
            </a:pPr>
            <a:r>
              <a:rPr dirty="0" smtClean="0"/>
              <a:t>(</a:t>
            </a:r>
            <a:r>
              <a:rPr lang="it-IT" dirty="0" smtClean="0"/>
              <a:t>il </a:t>
            </a:r>
            <a:r>
              <a:rPr dirty="0" smtClean="0"/>
              <a:t>3</a:t>
            </a:r>
            <a:r>
              <a:rPr lang="it-IT" dirty="0" smtClean="0"/>
              <a:t>5,3 </a:t>
            </a:r>
            <a:r>
              <a:rPr dirty="0" smtClean="0"/>
              <a:t>%)</a:t>
            </a:r>
            <a:endParaRPr sz="2200" dirty="0"/>
          </a:p>
          <a:p>
            <a:pPr>
              <a:lnSpc>
                <a:spcPct val="110000"/>
              </a:lnSpc>
              <a:defRPr sz="3200"/>
            </a:pPr>
            <a:r>
              <a:rPr dirty="0" err="1" smtClean="0"/>
              <a:t>dato</a:t>
            </a:r>
            <a:r>
              <a:rPr dirty="0" smtClean="0"/>
              <a:t> </a:t>
            </a:r>
            <a:r>
              <a:rPr dirty="0" err="1"/>
              <a:t>peggiore</a:t>
            </a:r>
            <a:r>
              <a:rPr dirty="0"/>
              <a:t> del </a:t>
            </a:r>
            <a:r>
              <a:rPr dirty="0" smtClean="0"/>
              <a:t>2019/20</a:t>
            </a:r>
            <a:r>
              <a:rPr lang="it-IT" dirty="0" smtClean="0"/>
              <a:t>, quando</a:t>
            </a:r>
            <a:r>
              <a:rPr dirty="0" smtClean="0"/>
              <a:t> </a:t>
            </a:r>
            <a:endParaRPr sz="2200" dirty="0"/>
          </a:p>
          <a:p>
            <a:pPr>
              <a:lnSpc>
                <a:spcPct val="110000"/>
              </a:lnSpc>
              <a:defRPr sz="3200"/>
            </a:pPr>
            <a:r>
              <a:rPr dirty="0"/>
              <a:t>a </a:t>
            </a:r>
            <a:r>
              <a:rPr dirty="0" err="1"/>
              <a:t>fronte</a:t>
            </a:r>
            <a:r>
              <a:rPr dirty="0"/>
              <a:t> di un </a:t>
            </a:r>
            <a:r>
              <a:rPr dirty="0" err="1"/>
              <a:t>contingente</a:t>
            </a:r>
            <a:r>
              <a:rPr dirty="0"/>
              <a:t> </a:t>
            </a:r>
            <a:r>
              <a:rPr dirty="0" err="1"/>
              <a:t>pari</a:t>
            </a:r>
            <a:r>
              <a:rPr dirty="0"/>
              <a:t> a 53.627 </a:t>
            </a:r>
            <a:r>
              <a:rPr dirty="0" err="1"/>
              <a:t>posti</a:t>
            </a:r>
            <a:r>
              <a:rPr dirty="0"/>
              <a:t> </a:t>
            </a:r>
            <a:endParaRPr sz="2200" dirty="0"/>
          </a:p>
          <a:p>
            <a:pPr>
              <a:lnSpc>
                <a:spcPct val="110000"/>
              </a:lnSpc>
              <a:defRPr sz="3200"/>
            </a:pPr>
            <a:r>
              <a:rPr dirty="0" err="1"/>
              <a:t>sono</a:t>
            </a:r>
            <a:r>
              <a:rPr dirty="0"/>
              <a:t> state </a:t>
            </a:r>
            <a:r>
              <a:rPr dirty="0" err="1"/>
              <a:t>effettuate</a:t>
            </a:r>
            <a:r>
              <a:rPr dirty="0"/>
              <a:t> </a:t>
            </a:r>
            <a:r>
              <a:rPr dirty="0" smtClean="0"/>
              <a:t>21.236</a:t>
            </a:r>
            <a:r>
              <a:rPr lang="it-IT" dirty="0" smtClean="0"/>
              <a:t> assunzioni (il 39,6%).</a:t>
            </a:r>
            <a:r>
              <a:rPr dirty="0" smtClean="0"/>
              <a:t> </a:t>
            </a:r>
            <a:endParaRPr lang="it-IT" dirty="0" smtClean="0"/>
          </a:p>
          <a:p>
            <a:pPr>
              <a:lnSpc>
                <a:spcPct val="110000"/>
              </a:lnSpc>
              <a:defRPr sz="3200"/>
            </a:pPr>
            <a:r>
              <a:rPr lang="it-IT" dirty="0" smtClean="0">
                <a:solidFill>
                  <a:srgbClr val="FF0000"/>
                </a:solidFill>
              </a:rPr>
              <a:t>Per il </a:t>
            </a:r>
            <a:r>
              <a:rPr dirty="0" err="1" smtClean="0">
                <a:solidFill>
                  <a:srgbClr val="FF0000"/>
                </a:solidFill>
              </a:rPr>
              <a:t>sostegno</a:t>
            </a:r>
            <a:r>
              <a:rPr lang="it-IT" dirty="0" smtClean="0">
                <a:solidFill>
                  <a:srgbClr val="FF0000"/>
                </a:solidFill>
              </a:rPr>
              <a:t>,</a:t>
            </a:r>
            <a:r>
              <a:rPr dirty="0" smtClean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su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oltre</a:t>
            </a:r>
            <a:r>
              <a:rPr dirty="0">
                <a:solidFill>
                  <a:srgbClr val="FF0000"/>
                </a:solidFill>
              </a:rPr>
              <a:t> 21.000 </a:t>
            </a:r>
            <a:r>
              <a:rPr dirty="0" err="1">
                <a:solidFill>
                  <a:srgbClr val="FF0000"/>
                </a:solidFill>
              </a:rPr>
              <a:t>posti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assunti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meno</a:t>
            </a:r>
            <a:r>
              <a:rPr dirty="0">
                <a:solidFill>
                  <a:srgbClr val="FF0000"/>
                </a:solidFill>
              </a:rPr>
              <a:t> di 2.000 </a:t>
            </a:r>
            <a:r>
              <a:rPr dirty="0" err="1" smtClean="0">
                <a:solidFill>
                  <a:srgbClr val="FF0000"/>
                </a:solidFill>
              </a:rPr>
              <a:t>docenti</a:t>
            </a: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836023" y="6052457"/>
            <a:ext cx="107202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ChronicaPro-Black" panose="00000A00000000000000" pitchFamily="2" charset="0"/>
                <a:sym typeface="Calibri"/>
              </a:rPr>
              <a:t>Scuola: quale ripartenza?                                                                      Conferenza stampa, 16 settembre 2020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chemeClr val="accent2"/>
              </a:solidFill>
              <a:effectLst/>
              <a:uFillTx/>
              <a:latin typeface="ChronicaPro-Black" panose="00000A00000000000000" pitchFamily="2" charset="0"/>
              <a:sym typeface="Calibri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197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ottotitolo 2"/>
          <p:cNvSpPr txBox="1">
            <a:spLocks noGrp="1"/>
          </p:cNvSpPr>
          <p:nvPr>
            <p:ph type="subTitle" idx="1"/>
          </p:nvPr>
        </p:nvSpPr>
        <p:spPr>
          <a:xfrm>
            <a:off x="583473" y="1759131"/>
            <a:ext cx="11129555" cy="438041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72000"/>
              </a:lnSpc>
              <a:defRPr sz="4900" b="1">
                <a:solidFill>
                  <a:srgbClr val="00B050"/>
                </a:solidFill>
              </a:defRPr>
            </a:pPr>
            <a:r>
              <a:rPr dirty="0" err="1"/>
              <a:t>Reclutamento</a:t>
            </a:r>
            <a:r>
              <a:rPr dirty="0"/>
              <a:t> </a:t>
            </a:r>
            <a:r>
              <a:rPr dirty="0" err="1"/>
              <a:t>docenti</a:t>
            </a:r>
            <a:r>
              <a:rPr b="0" dirty="0"/>
              <a:t>:</a:t>
            </a:r>
            <a:endParaRPr sz="2200" dirty="0"/>
          </a:p>
          <a:p>
            <a:pPr>
              <a:lnSpc>
                <a:spcPct val="72000"/>
              </a:lnSpc>
              <a:defRPr sz="4900"/>
            </a:pPr>
            <a:r>
              <a:rPr lang="it-IT" dirty="0" smtClean="0"/>
              <a:t>solo</a:t>
            </a:r>
            <a:r>
              <a:rPr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2.500</a:t>
            </a:r>
            <a:r>
              <a:rPr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assunzioni</a:t>
            </a:r>
            <a:endParaRPr sz="2200" dirty="0">
              <a:solidFill>
                <a:schemeClr val="tx1"/>
              </a:solidFill>
            </a:endParaRPr>
          </a:p>
          <a:p>
            <a:pPr>
              <a:lnSpc>
                <a:spcPct val="72000"/>
              </a:lnSpc>
              <a:defRPr sz="4900"/>
            </a:pPr>
            <a:r>
              <a:rPr lang="it-IT" dirty="0" smtClean="0"/>
              <a:t>per «chiamata veloce»</a:t>
            </a:r>
            <a:endParaRPr sz="2200" dirty="0"/>
          </a:p>
          <a:p>
            <a:pPr>
              <a:lnSpc>
                <a:spcPct val="110000"/>
              </a:lnSpc>
              <a:defRPr sz="3200"/>
            </a:pPr>
            <a:r>
              <a:rPr lang="it-IT" dirty="0" smtClean="0"/>
              <a:t>Complice del Flop il D.L. 126/2019</a:t>
            </a:r>
          </a:p>
          <a:p>
            <a:pPr>
              <a:lnSpc>
                <a:spcPct val="110000"/>
              </a:lnSpc>
              <a:defRPr sz="3200"/>
            </a:pPr>
            <a:r>
              <a:rPr lang="it-IT" dirty="0" smtClean="0">
                <a:solidFill>
                  <a:schemeClr val="tx1"/>
                </a:solidFill>
              </a:rPr>
              <a:t>che ha istituto il blocco quinquennale per tutti</a:t>
            </a:r>
          </a:p>
          <a:p>
            <a:pPr>
              <a:lnSpc>
                <a:spcPct val="110000"/>
              </a:lnSpc>
              <a:defRPr sz="3200"/>
            </a:pPr>
            <a:r>
              <a:rPr lang="it-IT" sz="3200" dirty="0" smtClean="0">
                <a:solidFill>
                  <a:schemeClr val="tx1"/>
                </a:solidFill>
              </a:rPr>
              <a:t>i docenti neoassunti </a:t>
            </a:r>
            <a:r>
              <a:rPr lang="it-IT" sz="3200" dirty="0" err="1" smtClean="0">
                <a:solidFill>
                  <a:schemeClr val="tx1"/>
                </a:solidFill>
              </a:rPr>
              <a:t>dall’a.s.</a:t>
            </a:r>
            <a:r>
              <a:rPr lang="it-IT" sz="3200" dirty="0" smtClean="0">
                <a:solidFill>
                  <a:schemeClr val="tx1"/>
                </a:solidFill>
              </a:rPr>
              <a:t> 2020/21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836023" y="6052457"/>
            <a:ext cx="107202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ChronicaPro-Black" panose="00000A00000000000000" pitchFamily="2" charset="0"/>
                <a:sym typeface="Calibri"/>
              </a:rPr>
              <a:t>Scuola: quale ripartenza?                                                                      Conferenza stampa, 16 settembre 2020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chemeClr val="accent2"/>
              </a:solidFill>
              <a:effectLst/>
              <a:uFillTx/>
              <a:latin typeface="ChronicaPro-Black" panose="00000A00000000000000" pitchFamily="2" charset="0"/>
              <a:sym typeface="Calibri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757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ottotitolo 2"/>
          <p:cNvSpPr txBox="1">
            <a:spLocks noGrp="1"/>
          </p:cNvSpPr>
          <p:nvPr>
            <p:ph type="subTitle" idx="1"/>
          </p:nvPr>
        </p:nvSpPr>
        <p:spPr>
          <a:xfrm>
            <a:off x="623454" y="1684243"/>
            <a:ext cx="10945092" cy="436821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72000"/>
              </a:lnSpc>
              <a:defRPr sz="2700" b="1" spc="-100">
                <a:solidFill>
                  <a:srgbClr val="55308D"/>
                </a:solidFill>
              </a:defRPr>
            </a:pPr>
            <a:r>
              <a:rPr dirty="0" err="1">
                <a:solidFill>
                  <a:srgbClr val="FF0000"/>
                </a:solidFill>
                <a:latin typeface="ChronicaPro-Black" panose="00000A00000000000000" pitchFamily="2" charset="0"/>
              </a:rPr>
              <a:t>Posti</a:t>
            </a:r>
            <a:r>
              <a:rPr dirty="0">
                <a:solidFill>
                  <a:srgbClr val="FF0000"/>
                </a:solidFill>
                <a:latin typeface="ChronicaPro-Black" panose="00000A00000000000000" pitchFamily="2" charset="0"/>
              </a:rPr>
              <a:t> ATA </a:t>
            </a:r>
            <a:r>
              <a:rPr dirty="0" err="1">
                <a:solidFill>
                  <a:srgbClr val="FF0000"/>
                </a:solidFill>
                <a:latin typeface="ChronicaPro-Black" panose="00000A00000000000000" pitchFamily="2" charset="0"/>
              </a:rPr>
              <a:t>disponibili</a:t>
            </a:r>
            <a:r>
              <a:rPr dirty="0">
                <a:solidFill>
                  <a:srgbClr val="FF0000"/>
                </a:solidFill>
                <a:latin typeface="ChronicaPro-Black" panose="00000A00000000000000" pitchFamily="2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ChronicaPro-Black" panose="00000A00000000000000" pitchFamily="2" charset="0"/>
              </a:rPr>
              <a:t>il</a:t>
            </a:r>
            <a:r>
              <a:rPr dirty="0">
                <a:solidFill>
                  <a:srgbClr val="FF0000"/>
                </a:solidFill>
                <a:latin typeface="ChronicaPro-Black" panose="00000A00000000000000" pitchFamily="2" charset="0"/>
              </a:rPr>
              <a:t> 1° </a:t>
            </a:r>
            <a:r>
              <a:rPr dirty="0" err="1">
                <a:solidFill>
                  <a:srgbClr val="FF0000"/>
                </a:solidFill>
                <a:latin typeface="ChronicaPro-Black" panose="00000A00000000000000" pitchFamily="2" charset="0"/>
              </a:rPr>
              <a:t>settembre</a:t>
            </a:r>
            <a:r>
              <a:rPr dirty="0">
                <a:solidFill>
                  <a:srgbClr val="FF0000"/>
                </a:solidFill>
                <a:latin typeface="ChronicaPro-Black" panose="00000A00000000000000" pitchFamily="2" charset="0"/>
              </a:rPr>
              <a:t> 2020</a:t>
            </a:r>
            <a:endParaRPr sz="11000" spc="-1" dirty="0">
              <a:solidFill>
                <a:srgbClr val="FF0000"/>
              </a:solidFill>
              <a:latin typeface="ChronicaPro-Black" panose="00000A00000000000000" pitchFamily="2" charset="0"/>
            </a:endParaRPr>
          </a:p>
          <a:p>
            <a:pPr>
              <a:lnSpc>
                <a:spcPct val="72000"/>
              </a:lnSpc>
              <a:defRPr sz="4400" b="1" spc="-1">
                <a:solidFill>
                  <a:srgbClr val="55308D"/>
                </a:solidFill>
              </a:defRPr>
            </a:pPr>
            <a:endParaRPr sz="2000" spc="-1" dirty="0"/>
          </a:p>
          <a:p>
            <a:pPr>
              <a:lnSpc>
                <a:spcPct val="72000"/>
              </a:lnSpc>
              <a:defRPr sz="2100" b="1" spc="-100">
                <a:solidFill>
                  <a:srgbClr val="55308D"/>
                </a:solidFill>
              </a:defRPr>
            </a:pPr>
            <a:r>
              <a:rPr dirty="0"/>
              <a:t>3.378</a:t>
            </a:r>
            <a:r>
              <a:rPr b="0" dirty="0"/>
              <a:t> </a:t>
            </a:r>
            <a:r>
              <a:rPr b="0" dirty="0" err="1">
                <a:solidFill>
                  <a:srgbClr val="000000"/>
                </a:solidFill>
              </a:rPr>
              <a:t>posti</a:t>
            </a:r>
            <a:r>
              <a:rPr b="0" dirty="0">
                <a:solidFill>
                  <a:srgbClr val="000000"/>
                </a:solidFill>
              </a:rPr>
              <a:t> di DSGA</a:t>
            </a:r>
            <a:endParaRPr sz="8600" spc="-1" dirty="0"/>
          </a:p>
          <a:p>
            <a:pPr>
              <a:lnSpc>
                <a:spcPct val="72000"/>
              </a:lnSpc>
              <a:defRPr sz="2100" b="1" spc="-100">
                <a:solidFill>
                  <a:srgbClr val="55308D"/>
                </a:solidFill>
              </a:defRPr>
            </a:pPr>
            <a:r>
              <a:rPr dirty="0"/>
              <a:t>5.075 </a:t>
            </a:r>
            <a:r>
              <a:rPr b="0" dirty="0" err="1">
                <a:solidFill>
                  <a:srgbClr val="000000"/>
                </a:solidFill>
              </a:rPr>
              <a:t>posti</a:t>
            </a:r>
            <a:r>
              <a:rPr b="0" dirty="0">
                <a:solidFill>
                  <a:srgbClr val="000000"/>
                </a:solidFill>
              </a:rPr>
              <a:t> di </a:t>
            </a:r>
            <a:r>
              <a:rPr b="0" dirty="0" err="1">
                <a:solidFill>
                  <a:srgbClr val="000000"/>
                </a:solidFill>
              </a:rPr>
              <a:t>assistenti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amministrativi</a:t>
            </a:r>
            <a:endParaRPr sz="8600" spc="-1" dirty="0"/>
          </a:p>
          <a:p>
            <a:pPr>
              <a:lnSpc>
                <a:spcPct val="72000"/>
              </a:lnSpc>
              <a:defRPr sz="2100" b="1" spc="-100">
                <a:solidFill>
                  <a:srgbClr val="55308D"/>
                </a:solidFill>
              </a:defRPr>
            </a:pPr>
            <a:r>
              <a:rPr dirty="0"/>
              <a:t>2.137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posti</a:t>
            </a:r>
            <a:r>
              <a:rPr b="0" dirty="0">
                <a:solidFill>
                  <a:srgbClr val="000000"/>
                </a:solidFill>
              </a:rPr>
              <a:t> di </a:t>
            </a:r>
            <a:r>
              <a:rPr b="0" dirty="0" err="1">
                <a:solidFill>
                  <a:srgbClr val="000000"/>
                </a:solidFill>
              </a:rPr>
              <a:t>assistenti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tecnici</a:t>
            </a:r>
            <a:endParaRPr sz="8600" spc="-1" dirty="0"/>
          </a:p>
          <a:p>
            <a:pPr>
              <a:lnSpc>
                <a:spcPct val="72000"/>
              </a:lnSpc>
              <a:defRPr sz="2100" b="1" spc="-100">
                <a:solidFill>
                  <a:srgbClr val="55308D"/>
                </a:solidFill>
              </a:defRPr>
            </a:pPr>
            <a:r>
              <a:rPr dirty="0"/>
              <a:t>13.952 </a:t>
            </a:r>
            <a:r>
              <a:rPr b="0" dirty="0" err="1">
                <a:solidFill>
                  <a:srgbClr val="000000"/>
                </a:solidFill>
              </a:rPr>
              <a:t>posti</a:t>
            </a:r>
            <a:r>
              <a:rPr b="0" dirty="0">
                <a:solidFill>
                  <a:srgbClr val="000000"/>
                </a:solidFill>
              </a:rPr>
              <a:t> di </a:t>
            </a:r>
            <a:r>
              <a:rPr b="0" dirty="0" err="1">
                <a:solidFill>
                  <a:srgbClr val="000000"/>
                </a:solidFill>
              </a:rPr>
              <a:t>collaboratori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scolastici</a:t>
            </a:r>
            <a:endParaRPr sz="8600" spc="-1" dirty="0"/>
          </a:p>
          <a:p>
            <a:pPr>
              <a:lnSpc>
                <a:spcPct val="72000"/>
              </a:lnSpc>
              <a:defRPr sz="2100" b="1" spc="-100">
                <a:solidFill>
                  <a:srgbClr val="55308D"/>
                </a:solidFill>
              </a:defRPr>
            </a:pPr>
            <a:r>
              <a:rPr dirty="0"/>
              <a:t>112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posti</a:t>
            </a:r>
            <a:r>
              <a:rPr b="0" dirty="0">
                <a:solidFill>
                  <a:srgbClr val="000000"/>
                </a:solidFill>
              </a:rPr>
              <a:t> di </a:t>
            </a:r>
            <a:r>
              <a:rPr b="0" dirty="0" err="1">
                <a:solidFill>
                  <a:srgbClr val="000000"/>
                </a:solidFill>
              </a:rPr>
              <a:t>addetti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alle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aziende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agrarie</a:t>
            </a:r>
            <a:endParaRPr sz="8600" spc="-1" dirty="0"/>
          </a:p>
          <a:p>
            <a:pPr>
              <a:lnSpc>
                <a:spcPct val="72000"/>
              </a:lnSpc>
              <a:defRPr sz="2100" b="1" spc="-100">
                <a:solidFill>
                  <a:srgbClr val="55308D"/>
                </a:solidFill>
              </a:defRPr>
            </a:pPr>
            <a:r>
              <a:rPr dirty="0"/>
              <a:t>26 </a:t>
            </a:r>
            <a:r>
              <a:rPr b="0" dirty="0" err="1">
                <a:solidFill>
                  <a:srgbClr val="000000"/>
                </a:solidFill>
              </a:rPr>
              <a:t>infermieri</a:t>
            </a:r>
            <a:endParaRPr sz="8600" spc="-1" dirty="0"/>
          </a:p>
          <a:p>
            <a:pPr>
              <a:lnSpc>
                <a:spcPct val="72000"/>
              </a:lnSpc>
              <a:defRPr sz="2100" b="1" spc="-100">
                <a:solidFill>
                  <a:srgbClr val="55308D"/>
                </a:solidFill>
              </a:defRPr>
            </a:pPr>
            <a:r>
              <a:rPr dirty="0"/>
              <a:t>143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cuochi</a:t>
            </a:r>
            <a:endParaRPr sz="8600" spc="-1" dirty="0"/>
          </a:p>
          <a:p>
            <a:pPr>
              <a:lnSpc>
                <a:spcPct val="72000"/>
              </a:lnSpc>
              <a:defRPr sz="2100" b="1" spc="-100">
                <a:solidFill>
                  <a:srgbClr val="55308D"/>
                </a:solidFill>
              </a:defRPr>
            </a:pPr>
            <a:r>
              <a:rPr dirty="0"/>
              <a:t>97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guardarobieri</a:t>
            </a:r>
            <a:endParaRPr sz="8600" spc="-1" dirty="0"/>
          </a:p>
          <a:p>
            <a:pPr>
              <a:lnSpc>
                <a:spcPct val="72000"/>
              </a:lnSpc>
              <a:defRPr sz="2200" spc="-100">
                <a:solidFill>
                  <a:srgbClr val="FF0000"/>
                </a:solidFill>
              </a:defRPr>
            </a:pPr>
            <a:r>
              <a:rPr dirty="0" err="1"/>
              <a:t>Assunzioni</a:t>
            </a:r>
            <a:r>
              <a:rPr dirty="0"/>
              <a:t> </a:t>
            </a:r>
            <a:r>
              <a:rPr dirty="0" err="1"/>
              <a:t>autorizzate</a:t>
            </a:r>
            <a:r>
              <a:rPr dirty="0"/>
              <a:t> 11.323 </a:t>
            </a:r>
            <a:r>
              <a:rPr dirty="0" err="1"/>
              <a:t>su</a:t>
            </a:r>
            <a:r>
              <a:rPr dirty="0"/>
              <a:t> circa 25.000 </a:t>
            </a:r>
            <a:r>
              <a:rPr dirty="0" err="1" smtClean="0"/>
              <a:t>posti</a:t>
            </a:r>
            <a:r>
              <a:rPr lang="it-IT" dirty="0" smtClean="0"/>
              <a:t> vacanti</a:t>
            </a:r>
            <a:endParaRPr sz="600" spc="-27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836023" y="6052457"/>
            <a:ext cx="107202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ChronicaPro-Black" panose="00000A00000000000000" pitchFamily="2" charset="0"/>
                <a:sym typeface="Calibri"/>
              </a:rPr>
              <a:t>Scuola: quale ripartenza?                                                                      Conferenza stampa, 16 settembre 2020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chemeClr val="accent2"/>
              </a:solidFill>
              <a:effectLst/>
              <a:uFillTx/>
              <a:latin typeface="ChronicaPro-Black" panose="00000A00000000000000" pitchFamily="2" charset="0"/>
              <a:sym typeface="Calibri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197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ottotitolo 2"/>
          <p:cNvSpPr txBox="1">
            <a:spLocks noGrp="1"/>
          </p:cNvSpPr>
          <p:nvPr>
            <p:ph type="subTitle" sz="half" idx="1"/>
          </p:nvPr>
        </p:nvSpPr>
        <p:spPr>
          <a:xfrm>
            <a:off x="2847299" y="2038647"/>
            <a:ext cx="6221475" cy="3494134"/>
          </a:xfrm>
          <a:prstGeom prst="rect">
            <a:avLst/>
          </a:prstGeom>
        </p:spPr>
        <p:txBody>
          <a:bodyPr/>
          <a:lstStyle/>
          <a:p>
            <a:pPr defTabSz="896111">
              <a:spcBef>
                <a:spcPts val="900"/>
              </a:spcBef>
              <a:defRPr sz="5292">
                <a:solidFill>
                  <a:schemeClr val="accent4"/>
                </a:solidFill>
              </a:defRPr>
            </a:pPr>
            <a:r>
              <a:rPr dirty="0" smtClean="0">
                <a:solidFill>
                  <a:srgbClr val="FF0000"/>
                </a:solidFill>
                <a:latin typeface="ChronicaPro-Black" panose="00000A00000000000000" pitchFamily="2" charset="0"/>
              </a:rPr>
              <a:t>DSGA</a:t>
            </a:r>
            <a:endParaRPr dirty="0">
              <a:solidFill>
                <a:schemeClr val="tx1"/>
              </a:solidFill>
              <a:latin typeface="ChronicaPro-Black" panose="00000A00000000000000" pitchFamily="2" charset="0"/>
            </a:endParaRPr>
          </a:p>
          <a:p>
            <a:pPr defTabSz="896111">
              <a:spcBef>
                <a:spcPts val="900"/>
              </a:spcBef>
              <a:defRPr sz="5292"/>
            </a:pPr>
            <a:r>
              <a:rPr dirty="0" err="1"/>
              <a:t>Immissioni</a:t>
            </a:r>
            <a:r>
              <a:rPr dirty="0"/>
              <a:t> in </a:t>
            </a:r>
            <a:r>
              <a:rPr dirty="0" err="1"/>
              <a:t>ruolo</a:t>
            </a:r>
            <a:r>
              <a:rPr dirty="0"/>
              <a:t>:  </a:t>
            </a:r>
          </a:p>
          <a:p>
            <a:pPr defTabSz="896111">
              <a:spcBef>
                <a:spcPts val="900"/>
              </a:spcBef>
              <a:defRPr sz="5292"/>
            </a:pPr>
            <a:r>
              <a:rPr b="1" dirty="0">
                <a:solidFill>
                  <a:srgbClr val="00B050"/>
                </a:solidFill>
              </a:rPr>
              <a:t>1.100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b="1" dirty="0">
                <a:solidFill>
                  <a:srgbClr val="00B050"/>
                </a:solidFill>
              </a:rPr>
              <a:t>3.378</a:t>
            </a:r>
          </a:p>
          <a:p>
            <a:pPr defTabSz="896111">
              <a:spcBef>
                <a:spcPts val="900"/>
              </a:spcBef>
              <a:defRPr sz="5292"/>
            </a:pPr>
            <a:r>
              <a:rPr dirty="0" err="1"/>
              <a:t>Posti</a:t>
            </a:r>
            <a:r>
              <a:rPr dirty="0"/>
              <a:t> </a:t>
            </a:r>
            <a:r>
              <a:rPr dirty="0" err="1"/>
              <a:t>vacanti</a:t>
            </a:r>
            <a:r>
              <a:rPr dirty="0"/>
              <a:t>: </a:t>
            </a:r>
            <a:r>
              <a:rPr b="1" dirty="0">
                <a:solidFill>
                  <a:srgbClr val="00B050"/>
                </a:solidFill>
              </a:rPr>
              <a:t>2.278</a:t>
            </a:r>
          </a:p>
        </p:txBody>
      </p:sp>
      <p:pic>
        <p:nvPicPr>
          <p:cNvPr id="133" name="Immagine 4" descr="Immagin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1338" y="3653246"/>
            <a:ext cx="2095961" cy="154577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asellaDiTesto 4"/>
          <p:cNvSpPr txBox="1"/>
          <p:nvPr/>
        </p:nvSpPr>
        <p:spPr>
          <a:xfrm>
            <a:off x="836023" y="6052457"/>
            <a:ext cx="107202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ChronicaPro-Black" panose="00000A00000000000000" pitchFamily="2" charset="0"/>
                <a:sym typeface="Calibri"/>
              </a:rPr>
              <a:t>Scuola: quale ripartenza?                                                                      Conferenza stampa, 16 settembre 2020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chemeClr val="accent2"/>
              </a:solidFill>
              <a:effectLst/>
              <a:uFillTx/>
              <a:latin typeface="ChronicaPro-Black" panose="00000A00000000000000" pitchFamily="2" charset="0"/>
              <a:sym typeface="Calibri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197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771</Words>
  <Application>Microsoft Office PowerPoint</Application>
  <PresentationFormat>Widescreen</PresentationFormat>
  <Paragraphs>95</Paragraphs>
  <Slides>11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Calibri</vt:lpstr>
      <vt:lpstr>ChronicaPro-Black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Gianni Manuzio</dc:creator>
  <cp:lastModifiedBy>Gianni Manuzio</cp:lastModifiedBy>
  <cp:revision>8</cp:revision>
  <dcterms:modified xsi:type="dcterms:W3CDTF">2020-09-16T08:06:31Z</dcterms:modified>
</cp:coreProperties>
</file>